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y="7302500" cx="13004800"/>
  <p:notesSz cx="6858000" cy="9144000"/>
  <p:embeddedFontLst>
    <p:embeddedFont>
      <p:font typeface="Merriweather Sans"/>
      <p:regular r:id="rId61"/>
      <p:bold r:id="rId62"/>
      <p:italic r:id="rId63"/>
      <p:boldItalic r:id="rId64"/>
    </p:embeddedFont>
    <p:embeddedFont>
      <p:font typeface="Oswa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xml"/><Relationship Id="rId2" Type="http://schemas.openxmlformats.org/officeDocument/2006/relationships/presProps" Target="presProps.xml"/><Relationship Id="rId3" Type="http://schemas.openxmlformats.org/officeDocument/2006/relationships/slideMaster" Target="slideMasters/slideMaster.xml"/><Relationship Id="rId4" Type="http://schemas.openxmlformats.org/officeDocument/2006/relationships/notesMaster" Target="notesMasters/notesMaster.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slide" Target="slides/slide.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Sans-bold.fntdata"/><Relationship Id="rId61" Type="http://schemas.openxmlformats.org/officeDocument/2006/relationships/font" Target="fonts/MerriweatherSans-regular.fntdata"/><Relationship Id="rId20" Type="http://schemas.openxmlformats.org/officeDocument/2006/relationships/slide" Target="slides/slide15.xml"/><Relationship Id="rId64" Type="http://schemas.openxmlformats.org/officeDocument/2006/relationships/font" Target="fonts/MerriweatherSans-boldItalic.fntdata"/><Relationship Id="rId63" Type="http://schemas.openxmlformats.org/officeDocument/2006/relationships/font" Target="fonts/MerriweatherSans-italic.fntdata"/><Relationship Id="rId22" Type="http://schemas.openxmlformats.org/officeDocument/2006/relationships/slide" Target="slides/slide17.xml"/><Relationship Id="rId66" Type="http://schemas.openxmlformats.org/officeDocument/2006/relationships/font" Target="fonts/Oswald-bold.fntdata"/><Relationship Id="rId21" Type="http://schemas.openxmlformats.org/officeDocument/2006/relationships/slide" Target="slides/slide16.xml"/><Relationship Id="rId65"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199" cy="4114800"/>
          </a:xfrm>
          <a:prstGeom prst="rect">
            <a:avLst/>
          </a:prstGeom>
          <a:noFill/>
          <a:ln>
            <a:noFill/>
          </a:ln>
        </p:spPr>
        <p:txBody>
          <a:bodyPr anchorCtr="0" anchor="t" bIns="91425" lIns="91425" rIns="91425" tIns="91425"/>
          <a:lstStyle>
            <a:lvl1pPr indent="0" lvl="0" marL="0" marR="0" rtl="0" algn="l">
              <a:spcBef>
                <a:spcPts val="0"/>
              </a:spcBef>
              <a:defRPr/>
            </a:lvl1pPr>
            <a:lvl2pPr indent="228600" lvl="1" marL="0" marR="0" rtl="0" algn="l">
              <a:spcBef>
                <a:spcPts val="0"/>
              </a:spcBef>
              <a:defRPr/>
            </a:lvl2pPr>
            <a:lvl3pPr indent="457200" lvl="2" marL="0" marR="0" rtl="0" algn="l">
              <a:spcBef>
                <a:spcPts val="0"/>
              </a:spcBef>
              <a:defRPr/>
            </a:lvl3pPr>
            <a:lvl4pPr indent="685800" lvl="3" marL="0" marR="0" rtl="0" algn="l">
              <a:spcBef>
                <a:spcPts val="0"/>
              </a:spcBef>
              <a:defRPr/>
            </a:lvl4pPr>
            <a:lvl5pPr indent="914400" lvl="4" marL="0" marR="0" rtl="0" algn="l">
              <a:spcBef>
                <a:spcPts val="0"/>
              </a:spcBef>
              <a:defRPr/>
            </a:lvl5pPr>
            <a:lvl6pPr indent="1143000" lvl="5" marL="0" marR="0" rtl="0" algn="l">
              <a:spcBef>
                <a:spcPts val="0"/>
              </a:spcBef>
              <a:defRPr/>
            </a:lvl6pPr>
            <a:lvl7pPr indent="1371600" lvl="6" marL="0" marR="0" rtl="0" algn="l">
              <a:spcBef>
                <a:spcPts val="0"/>
              </a:spcBef>
              <a:defRPr/>
            </a:lvl7pPr>
            <a:lvl8pPr indent="1600200" lvl="7" marL="0" marR="0" rtl="0" algn="l">
              <a:spcBef>
                <a:spcPts val="0"/>
              </a:spcBef>
              <a:defRPr/>
            </a:lvl8pPr>
            <a:lvl9pPr indent="1828800" lvl="8" marL="0" marR="0" rtl="0" algn="l">
              <a:spcBef>
                <a:spcPts val="0"/>
              </a:spcBef>
              <a:defRPr/>
            </a:lvl9pPr>
          </a:lstStyle>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09" name="Shape 20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16" name="Shape 216"/>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74" name="Shape 2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0" name="Shape 280"/>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7" name="Shape 28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3" name="Shape 29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99" name="Shape 2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5" name="Shape 30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1" name="Shape 31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7" name="Shape 31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3" name="Shape 32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9" name="Shape 32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23" name="Shape 22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35" name="Shape 33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1" name="Shape 34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7" name="Shape 34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3" name="Shape 35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9" name="Shape 35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65" name="Shape 36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1" name="Shape 37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7" name="Shape 37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83" name="Shape 38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89" name="Shape 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30" name="Shape 2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5" name="Shape 39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07" name="Shape 4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13" name="Shape 41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19" name="Shape 4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25" name="Shape 42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31" name="Shape 4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37" name="Shape 43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43" name="Shape 44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49" name="Shape 44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5" name="Shape 45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36" name="Shape 236"/>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61" name="Shape 46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68" name="Shape 4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4" name="Shape 474"/>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0" name="Shape 480"/>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6" name="Shape 486"/>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92" name="Shape 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8" name="Shape 498"/>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2" name="Shape 502"/>
        <p:cNvGrpSpPr/>
        <p:nvPr/>
      </p:nvGrpSpPr>
      <p:grpSpPr>
        <a:xfrm>
          <a:off x="0" y="0"/>
          <a:ext cx="0" cy="0"/>
          <a:chOff x="0" y="0"/>
          <a:chExt cx="0" cy="0"/>
        </a:xfrm>
      </p:grpSpPr>
      <p:sp>
        <p:nvSpPr>
          <p:cNvPr id="503" name="Shape 50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04" name="Shape 5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0" name="Shape 510"/>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16" name="Shape 5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43" name="Shape 2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22" name="Shape 522"/>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29" name="Shape 5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35" name="Shape 53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542" name="Shape 5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 name="Shape 548"/>
        <p:cNvGrpSpPr/>
        <p:nvPr/>
      </p:nvGrpSpPr>
      <p:grpSpPr>
        <a:xfrm>
          <a:off x="0" y="0"/>
          <a:ext cx="0" cy="0"/>
          <a:chOff x="0" y="0"/>
          <a:chExt cx="0" cy="0"/>
        </a:xfrm>
      </p:grpSpPr>
      <p:sp>
        <p:nvSpPr>
          <p:cNvPr id="549" name="Shape 54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550" name="Shape 5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7" name="Shape 557"/>
        <p:cNvGrpSpPr/>
        <p:nvPr/>
      </p:nvGrpSpPr>
      <p:grpSpPr>
        <a:xfrm>
          <a:off x="0" y="0"/>
          <a:ext cx="0" cy="0"/>
          <a:chOff x="0" y="0"/>
          <a:chExt cx="0" cy="0"/>
        </a:xfrm>
      </p:grpSpPr>
      <p:sp>
        <p:nvSpPr>
          <p:cNvPr id="558" name="Shape 55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559" name="Shape 5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9" name="Shape 24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200" u="none" cap="none" strike="noStrike">
                <a:latin typeface="Merriweather Sans"/>
                <a:ea typeface="Merriweather Sans"/>
                <a:cs typeface="Merriweather Sans"/>
                <a:sym typeface="Merriweather Sans"/>
              </a:rPr>
              <a:t>- note that this methodology is probably the most standardized but is falling out of fashion, especially with smaller companies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55" name="Shape 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1" name="Shape 26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8" name="Shape 268"/>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0.png"/><Relationship Id="rId3" Type="http://schemas.openxmlformats.org/officeDocument/2006/relationships/image" Target="../media/image03.png"/><Relationship Id="rId4" Type="http://schemas.openxmlformats.org/officeDocument/2006/relationships/image" Target="../media/image06.png"/><Relationship Id="rId11" Type="http://schemas.openxmlformats.org/officeDocument/2006/relationships/image" Target="../media/image25.png"/><Relationship Id="rId10" Type="http://schemas.openxmlformats.org/officeDocument/2006/relationships/image" Target="../media/image10.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1.png"/><Relationship Id="rId8"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19.png"/><Relationship Id="rId3" Type="http://schemas.openxmlformats.org/officeDocument/2006/relationships/image" Target="../media/image22.jpg"/><Relationship Id="rId4" Type="http://schemas.openxmlformats.org/officeDocument/2006/relationships/image" Target="../media/image2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8.png"/><Relationship Id="rId3" Type="http://schemas.openxmlformats.org/officeDocument/2006/relationships/image" Target="../media/image04.jpg"/><Relationship Id="rId4" Type="http://schemas.openxmlformats.org/officeDocument/2006/relationships/image" Target="../media/image02.jpg"/></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p:bg>
      <p:bgPr>
        <a:solidFill>
          <a:srgbClr val="000000"/>
        </a:solidFill>
      </p:bgPr>
    </p:bg>
    <p:spTree>
      <p:nvGrpSpPr>
        <p:cNvPr id="10"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2" name="Shape 12"/>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pic>
        <p:nvPicPr>
          <p:cNvPr id="13" name="Shape 13"/>
          <p:cNvPicPr preferRelativeResize="0"/>
          <p:nvPr/>
        </p:nvPicPr>
        <p:blipFill rotWithShape="1">
          <a:blip r:embed="rId2">
            <a:alphaModFix/>
          </a:blip>
          <a:srcRect b="0" l="0" r="0" t="0"/>
          <a:stretch/>
        </p:blipFill>
        <p:spPr>
          <a:xfrm>
            <a:off x="634999" y="762000"/>
            <a:ext cx="2832101" cy="304799"/>
          </a:xfrm>
          <a:prstGeom prst="rect">
            <a:avLst/>
          </a:prstGeom>
          <a:noFill/>
          <a:ln>
            <a:noFill/>
          </a:ln>
        </p:spPr>
      </p:pic>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hapter">
    <p:bg>
      <p:bgPr>
        <a:solidFill>
          <a:srgbClr val="1EC9C6"/>
        </a:solidFill>
      </p:bgPr>
    </p:bg>
    <p:spTree>
      <p:nvGrpSpPr>
        <p:cNvPr id="14"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6" name="Shape 16"/>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harts">
    <p:spTree>
      <p:nvGrpSpPr>
        <p:cNvPr id="65"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a:off x="4386428" y="2303347"/>
            <a:ext cx="3000000" cy="30000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 name="Shape 70"/>
          <p:cNvSpPr/>
          <p:nvPr/>
        </p:nvSpPr>
        <p:spPr>
          <a:xfrm>
            <a:off x="7409003" y="2423731"/>
            <a:ext cx="3000000" cy="30000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s">
    <p:spTree>
      <p:nvGrpSpPr>
        <p:cNvPr id="7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000000"/>
                  </a:solidFill>
                  <a:latin typeface="Arial"/>
                  <a:ea typeface="Arial"/>
                  <a:cs typeface="Arial"/>
                  <a:sym typeface="Arial"/>
                </a:rPr>
                <a:t>INSERT STICKER</a:t>
              </a:r>
              <a:br>
                <a:rPr b="1" i="0" lang="en-US" sz="1800" u="none" cap="none" strike="noStrike">
                  <a:solidFill>
                    <a:srgbClr val="000000"/>
                  </a:solidFill>
                  <a:latin typeface="Arial"/>
                  <a:ea typeface="Arial"/>
                  <a:cs typeface="Arial"/>
                  <a:sym typeface="Arial"/>
                </a:rPr>
              </a:br>
              <a:r>
                <a:rPr b="1" i="0" lang="en-US" sz="1800" u="none" cap="none" strike="noStrik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b="0" l="0" r="0" t="0"/>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b="0" l="0" r="0" t="0"/>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b="0" l="0" r="0" t="0"/>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b="0" l="0" r="0" t="0"/>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b="0" l="0" r="0" t="0"/>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79400" lIns="279400" rIns="279400" tIns="279400">
            <a:noAutofit/>
          </a:bodyPr>
          <a:lstStyle/>
          <a:p>
            <a:pPr indent="0" lvl="0" marL="0" marR="0" rtl="0" algn="l">
              <a:lnSpc>
                <a:spcPct val="133333"/>
              </a:lnSpc>
              <a:spcBef>
                <a:spcPts val="0"/>
              </a:spcBef>
              <a:buSzPct val="25000"/>
              <a:buNone/>
            </a:pPr>
            <a:r>
              <a:rPr b="0" i="0" lang="en-US" sz="12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b="0" l="0" r="0" t="0"/>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800" u="none" cap="none" strike="noStrik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12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b="0" l="0" r="0" t="0"/>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b="0" l="0" r="0" t="0"/>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b="0" l="0" r="0" t="0"/>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79400" lIns="279400" rIns="279400" tIns="279400">
            <a:noAutofit/>
          </a:bodyPr>
          <a:lstStyle/>
          <a:p>
            <a:pPr indent="0" lvl="0" marL="0" marR="0" rtl="0" algn="l">
              <a:lnSpc>
                <a:spcPct val="133333"/>
              </a:lnSpc>
              <a:spcBef>
                <a:spcPts val="0"/>
              </a:spcBef>
              <a:buSzPct val="25000"/>
              <a:buNone/>
            </a:pPr>
            <a:r>
              <a:rPr b="0" i="0" lang="en-US" sz="12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ctivity">
    <p:spTree>
      <p:nvGrpSpPr>
        <p:cNvPr id="110"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EXERCISE</a:t>
              </a:r>
            </a:p>
          </p:txBody>
        </p:sp>
      </p:grpSp>
      <p:cxnSp>
        <p:nvCxnSpPr>
          <p:cNvPr id="116" name="Shape 116"/>
          <p:cNvCxnSpPr/>
          <p:nvPr/>
        </p:nvCxnSpPr>
        <p:spPr>
          <a:xfrm flipH="1" rot="10800000">
            <a:off x="3911600" y="3243406"/>
            <a:ext cx="3735026" cy="290"/>
          </a:xfrm>
          <a:prstGeom prst="straightConnector1">
            <a:avLst/>
          </a:prstGeom>
          <a:noFill/>
          <a:ln>
            <a:noFill/>
          </a:ln>
        </p:spPr>
      </p:cxnSp>
      <p:cxnSp>
        <p:nvCxnSpPr>
          <p:cNvPr id="117" name="Shape 117"/>
          <p:cNvCxnSpPr/>
          <p:nvPr/>
        </p:nvCxnSpPr>
        <p:spPr>
          <a:xfrm flipH="1" rot="10800000">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DELIVERABLE</a:t>
            </a:r>
          </a:p>
        </p:txBody>
      </p:sp>
      <p:cxnSp>
        <p:nvCxnSpPr>
          <p:cNvPr id="120" name="Shape 120"/>
          <p:cNvCxnSpPr/>
          <p:nvPr/>
        </p:nvCxnSpPr>
        <p:spPr>
          <a:xfrm flipH="1" rot="10800000">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KEY OBJECTIVE(S)</a:t>
            </a:r>
          </a:p>
        </p:txBody>
      </p:sp>
      <p:cxnSp>
        <p:nvCxnSpPr>
          <p:cNvPr id="122" name="Shape 122"/>
          <p:cNvCxnSpPr/>
          <p:nvPr/>
        </p:nvCxnSpPr>
        <p:spPr>
          <a:xfrm flipH="1" rot="10800000">
            <a:off x="3225800" y="1803658"/>
            <a:ext cx="0" cy="4430478"/>
          </a:xfrm>
          <a:prstGeom prst="straightConnector1">
            <a:avLst/>
          </a:prstGeom>
          <a:noFill/>
          <a:ln cap="flat" cmpd="sng" w="12700">
            <a:solidFill>
              <a:srgbClr val="EAEAEA"/>
            </a:solidFill>
            <a:prstDash val="solid"/>
            <a:miter/>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amp;A">
    <p:bg>
      <p:bgPr>
        <a:solidFill>
          <a:srgbClr val="FFDB00"/>
        </a:solidFill>
      </p:bgPr>
    </p:bg>
    <p:spTree>
      <p:nvGrpSpPr>
        <p:cNvPr id="123"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25" name="Shape 125"/>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sp>
        <p:nvSpPr>
          <p:cNvPr id="126" name="Shape 126"/>
          <p:cNvSpPr/>
          <p:nvPr/>
        </p:nvSpPr>
        <p:spPr>
          <a:xfrm>
            <a:off x="635000" y="1473200"/>
            <a:ext cx="11734800" cy="1460500"/>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12000" u="none" cap="none" strike="noStrike">
                <a:solidFill>
                  <a:srgbClr val="FFFFFF"/>
                </a:solidFill>
                <a:latin typeface="Arial"/>
                <a:ea typeface="Arial"/>
                <a:cs typeface="Arial"/>
                <a:sym typeface="Arial"/>
              </a:rPr>
              <a:t>Q&amp;A</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xit Tickets">
    <p:bg>
      <p:bgPr>
        <a:solidFill>
          <a:srgbClr val="FFAFC0"/>
        </a:solidFill>
      </p:bgPr>
    </p:bg>
    <p:spTree>
      <p:nvGrpSpPr>
        <p:cNvPr id="127"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29" name="Shape 129"/>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sp>
        <p:nvSpPr>
          <p:cNvPr id="130" name="Shape 130"/>
          <p:cNvSpPr/>
          <p:nvPr/>
        </p:nvSpPr>
        <p:spPr>
          <a:xfrm>
            <a:off x="635000" y="1473200"/>
            <a:ext cx="11734800" cy="1460500"/>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12000" u="none" cap="none" strike="noStrike">
                <a:solidFill>
                  <a:srgbClr val="FFFFFF"/>
                </a:solidFill>
                <a:latin typeface="Arial"/>
                <a:ea typeface="Arial"/>
                <a:cs typeface="Arial"/>
                <a:sym typeface="Arial"/>
              </a:rPr>
              <a:t>EXIT TICKETS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31" name="Shape 13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ctivity copy">
    <p:spTree>
      <p:nvGrpSpPr>
        <p:cNvPr id="132"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EXERCISE</a:t>
              </a:r>
            </a:p>
          </p:txBody>
        </p:sp>
      </p:grpSp>
      <p:cxnSp>
        <p:nvCxnSpPr>
          <p:cNvPr id="138" name="Shape 138"/>
          <p:cNvCxnSpPr/>
          <p:nvPr/>
        </p:nvCxnSpPr>
        <p:spPr>
          <a:xfrm flipH="1" rot="10800000">
            <a:off x="3225800" y="1803658"/>
            <a:ext cx="0" cy="4430478"/>
          </a:xfrm>
          <a:prstGeom prst="straightConnector1">
            <a:avLst/>
          </a:prstGeom>
          <a:noFill/>
          <a:ln cap="flat" cmpd="sng" w="12700">
            <a:solidFill>
              <a:srgbClr val="EAEAEA"/>
            </a:solidFill>
            <a:prstDash val="solid"/>
            <a:miter/>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se Study">
    <p:spTree>
      <p:nvGrpSpPr>
        <p:cNvPr id="139"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flipH="1" rot="10800000">
            <a:off x="8623300" y="2781009"/>
            <a:ext cx="3735026" cy="290"/>
          </a:xfrm>
          <a:prstGeom prst="straightConnector1">
            <a:avLst/>
          </a:prstGeom>
          <a:noFill/>
          <a:ln>
            <a:noFill/>
          </a:ln>
        </p:spPr>
      </p:cxnSp>
      <p:cxnSp>
        <p:nvCxnSpPr>
          <p:cNvPr id="143" name="Shape 143"/>
          <p:cNvCxnSpPr/>
          <p:nvPr/>
        </p:nvCxnSpPr>
        <p:spPr>
          <a:xfrm flipH="1" rot="10800000">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KEY CHALLENGE / QUESTION</a:t>
            </a:r>
          </a:p>
        </p:txBody>
      </p:sp>
      <p:sp>
        <p:nvSpPr>
          <p:cNvPr id="146" name="Shape 146"/>
          <p:cNvSpPr txBox="1"/>
          <p:nvPr>
            <p:ph idx="12" type="sldNum"/>
          </p:nvPr>
        </p:nvSpPr>
        <p:spPr>
          <a:xfrm>
            <a:off x="12014200" y="739139"/>
            <a:ext cx="345948"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Full Page Image">
    <p:spTree>
      <p:nvGrpSpPr>
        <p:cNvPr id="147" name="Shape 147"/>
        <p:cNvGrpSpPr/>
        <p:nvPr/>
      </p:nvGrpSpPr>
      <p:grpSpPr>
        <a:xfrm>
          <a:off x="0" y="0"/>
          <a:ext cx="0" cy="0"/>
          <a:chOff x="0" y="0"/>
          <a:chExt cx="0" cy="0"/>
        </a:xfrm>
      </p:grpSpPr>
      <p:sp>
        <p:nvSpPr>
          <p:cNvPr id="148" name="Shape 148"/>
          <p:cNvSpPr txBox="1"/>
          <p:nvPr>
            <p:ph idx="1" type="body"/>
          </p:nvPr>
        </p:nvSpPr>
        <p:spPr>
          <a:xfrm>
            <a:off x="317500" y="317500"/>
            <a:ext cx="12369800" cy="6667500"/>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49" name="Shape 149"/>
          <p:cNvSpPr txBox="1"/>
          <p:nvPr>
            <p:ph type="title"/>
          </p:nvPr>
        </p:nvSpPr>
        <p:spPr>
          <a:xfrm>
            <a:off x="635000" y="1473200"/>
            <a:ext cx="11734800" cy="1498599"/>
          </a:xfrm>
          <a:prstGeom prst="rect">
            <a:avLst/>
          </a:prstGeom>
          <a:noFill/>
          <a:ln>
            <a:noFill/>
          </a:ln>
        </p:spPr>
        <p:txBody>
          <a:bodyPr anchorCtr="0" anchor="t" bIns="91425" lIns="91425" rIns="91425" tIns="91425"/>
          <a:lstStyle>
            <a:lvl1pPr lvl="0" rtl="0">
              <a:lnSpc>
                <a:spcPct val="92592"/>
              </a:lnSpc>
              <a:spcBef>
                <a:spcPts val="0"/>
              </a:spcBef>
              <a:defRPr/>
            </a:lvl1pPr>
            <a:lvl2pPr indent="228600" lvl="1" rtl="0">
              <a:lnSpc>
                <a:spcPct val="92592"/>
              </a:lnSpc>
              <a:spcBef>
                <a:spcPts val="0"/>
              </a:spcBef>
              <a:defRPr/>
            </a:lvl2pPr>
            <a:lvl3pPr indent="457200" lvl="2" rtl="0">
              <a:lnSpc>
                <a:spcPct val="92592"/>
              </a:lnSpc>
              <a:spcBef>
                <a:spcPts val="0"/>
              </a:spcBef>
              <a:defRPr/>
            </a:lvl3pPr>
            <a:lvl4pPr indent="685800" lvl="3" rtl="0">
              <a:lnSpc>
                <a:spcPct val="92592"/>
              </a:lnSpc>
              <a:spcBef>
                <a:spcPts val="0"/>
              </a:spcBef>
              <a:defRPr/>
            </a:lvl4pPr>
            <a:lvl5pPr indent="914400" lvl="4" rtl="0">
              <a:lnSpc>
                <a:spcPct val="92592"/>
              </a:lnSpc>
              <a:spcBef>
                <a:spcPts val="0"/>
              </a:spcBef>
              <a:defRPr/>
            </a:lvl5pPr>
            <a:lvl6pPr indent="1143000" lvl="5" rtl="0">
              <a:lnSpc>
                <a:spcPct val="92592"/>
              </a:lnSpc>
              <a:spcBef>
                <a:spcPts val="0"/>
              </a:spcBef>
              <a:defRPr/>
            </a:lvl6pPr>
            <a:lvl7pPr indent="1371600" lvl="6" rtl="0">
              <a:lnSpc>
                <a:spcPct val="92592"/>
              </a:lnSpc>
              <a:spcBef>
                <a:spcPts val="0"/>
              </a:spcBef>
              <a:defRPr/>
            </a:lvl7pPr>
            <a:lvl8pPr indent="1600200" lvl="7" rtl="0">
              <a:lnSpc>
                <a:spcPct val="92592"/>
              </a:lnSpc>
              <a:spcBef>
                <a:spcPts val="0"/>
              </a:spcBef>
              <a:defRPr/>
            </a:lvl8pPr>
            <a:lvl9pPr indent="1828800" lvl="8" rtl="0">
              <a:lnSpc>
                <a:spcPct val="92592"/>
              </a:lnSpc>
              <a:spcBef>
                <a:spcPts val="0"/>
              </a:spcBef>
              <a:defRPr/>
            </a:lvl9pPr>
          </a:lstStyle>
          <a:p/>
        </p:txBody>
      </p:sp>
      <p:sp>
        <p:nvSpPr>
          <p:cNvPr id="150" name="Shape 150"/>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MAC">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p:nvPr>
            <p:ph idx="1" type="body"/>
          </p:nvPr>
        </p:nvSpPr>
        <p:spPr>
          <a:xfrm>
            <a:off x="3606800" y="1803400"/>
            <a:ext cx="5829299" cy="32892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56" name="Shape 156"/>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Text, 1 Column">
    <p:spTree>
      <p:nvGrpSpPr>
        <p:cNvPr id="17" name="Shape 17"/>
        <p:cNvGrpSpPr/>
        <p:nvPr/>
      </p:nvGrpSpPr>
      <p:grpSpPr>
        <a:xfrm>
          <a:off x="0" y="0"/>
          <a:ext cx="0" cy="0"/>
          <a:chOff x="0" y="0"/>
          <a:chExt cx="0" cy="0"/>
        </a:xfrm>
      </p:grpSpPr>
      <p:sp>
        <p:nvSpPr>
          <p:cNvPr id="18" name="Shape 18"/>
          <p:cNvSpPr txBox="1"/>
          <p:nvPr>
            <p:ph type="title"/>
          </p:nvPr>
        </p:nvSpPr>
        <p:spPr>
          <a:xfrm>
            <a:off x="635000" y="1473200"/>
            <a:ext cx="11734800" cy="711200"/>
          </a:xfrm>
          <a:prstGeom prst="rect">
            <a:avLst/>
          </a:prstGeom>
          <a:noFill/>
          <a:ln>
            <a:noFill/>
          </a:ln>
        </p:spPr>
        <p:txBody>
          <a:bodyPr anchorCtr="0" anchor="t" bIns="91425" lIns="91425" rIns="91425" tIns="91425"/>
          <a:lstStyle>
            <a:lvl1pPr lvl="0" rtl="0">
              <a:lnSpc>
                <a:spcPct val="92592"/>
              </a:lnSpc>
              <a:spcBef>
                <a:spcPts val="0"/>
              </a:spcBef>
              <a:defRPr/>
            </a:lvl1pPr>
            <a:lvl2pPr indent="228600" lvl="1" rtl="0">
              <a:lnSpc>
                <a:spcPct val="92592"/>
              </a:lnSpc>
              <a:spcBef>
                <a:spcPts val="0"/>
              </a:spcBef>
              <a:defRPr/>
            </a:lvl2pPr>
            <a:lvl3pPr indent="457200" lvl="2" rtl="0">
              <a:lnSpc>
                <a:spcPct val="92592"/>
              </a:lnSpc>
              <a:spcBef>
                <a:spcPts val="0"/>
              </a:spcBef>
              <a:defRPr/>
            </a:lvl3pPr>
            <a:lvl4pPr indent="685800" lvl="3" rtl="0">
              <a:lnSpc>
                <a:spcPct val="92592"/>
              </a:lnSpc>
              <a:spcBef>
                <a:spcPts val="0"/>
              </a:spcBef>
              <a:defRPr/>
            </a:lvl4pPr>
            <a:lvl5pPr indent="914400" lvl="4" rtl="0">
              <a:lnSpc>
                <a:spcPct val="92592"/>
              </a:lnSpc>
              <a:spcBef>
                <a:spcPts val="0"/>
              </a:spcBef>
              <a:defRPr/>
            </a:lvl5pPr>
            <a:lvl6pPr indent="1143000" lvl="5" rtl="0">
              <a:lnSpc>
                <a:spcPct val="92592"/>
              </a:lnSpc>
              <a:spcBef>
                <a:spcPts val="0"/>
              </a:spcBef>
              <a:defRPr/>
            </a:lvl6pPr>
            <a:lvl7pPr indent="1371600" lvl="6" rtl="0">
              <a:lnSpc>
                <a:spcPct val="92592"/>
              </a:lnSpc>
              <a:spcBef>
                <a:spcPts val="0"/>
              </a:spcBef>
              <a:defRPr/>
            </a:lvl7pPr>
            <a:lvl8pPr indent="1600200" lvl="7" rtl="0">
              <a:lnSpc>
                <a:spcPct val="92592"/>
              </a:lnSpc>
              <a:spcBef>
                <a:spcPts val="0"/>
              </a:spcBef>
              <a:defRPr/>
            </a:lvl8pPr>
            <a:lvl9pPr indent="1828800" lvl="8" rtl="0">
              <a:lnSpc>
                <a:spcPct val="92592"/>
              </a:lnSpc>
              <a:spcBef>
                <a:spcPts val="0"/>
              </a:spcBef>
              <a:defRPr/>
            </a:lvl9pPr>
          </a:lstStyle>
          <a:p/>
        </p:txBody>
      </p:sp>
      <p:sp>
        <p:nvSpPr>
          <p:cNvPr id="19" name="Shape 19"/>
          <p:cNvSpPr txBox="1"/>
          <p:nvPr>
            <p:ph idx="1" type="body"/>
          </p:nvPr>
        </p:nvSpPr>
        <p:spPr>
          <a:xfrm>
            <a:off x="632056" y="2413000"/>
            <a:ext cx="11734801" cy="3809999"/>
          </a:xfrm>
          <a:prstGeom prst="rect">
            <a:avLst/>
          </a:prstGeom>
          <a:noFill/>
          <a:ln>
            <a:noFill/>
          </a:ln>
        </p:spPr>
        <p:txBody>
          <a:bodyPr anchorCtr="0" anchor="t" bIns="91425" lIns="91425" rIns="91425" tIns="91425"/>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MAC Book Pro">
    <p:spTree>
      <p:nvGrpSpPr>
        <p:cNvPr id="157"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b="0" l="0" r="0" t="0"/>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p:nvPr>
            <p:ph idx="1" type="body"/>
          </p:nvPr>
        </p:nvSpPr>
        <p:spPr>
          <a:xfrm>
            <a:off x="3759200" y="1841500"/>
            <a:ext cx="5448300" cy="3390900"/>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62" name="Shape 162"/>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Pad">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b="0" l="0" r="0" t="0"/>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p:nvPr>
            <p:ph idx="1" type="body"/>
          </p:nvPr>
        </p:nvSpPr>
        <p:spPr>
          <a:xfrm>
            <a:off x="3822700" y="2095500"/>
            <a:ext cx="5435599" cy="40893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68" name="Shape 168"/>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Smart Phones">
    <p:spTree>
      <p:nvGrpSpPr>
        <p:cNvPr id="169"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0" l="0" r="0" t="0"/>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b="0" l="0" r="0" t="0"/>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b="0" l="0" r="0" t="0"/>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anchorCtr="0" anchor="t" bIns="38100" lIns="38100" rIns="38100" tIns="38100">
            <a:noAutofit/>
          </a:bodyPr>
          <a:lstStyle/>
          <a:p>
            <a:pPr indent="0" lvl="0" marL="0" marR="0" rtl="0" algn="l">
              <a:spcBef>
                <a:spcPts val="0"/>
              </a:spcBef>
              <a:buSzPct val="25000"/>
              <a:buNone/>
            </a:pPr>
            <a:r>
              <a:rPr b="0" i="0" lang="en-US" sz="1400" u="none" cap="none" strike="noStrik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anchorCtr="0" anchor="t" bIns="38100" lIns="38100" rIns="38100" tIns="38100">
            <a:noAutofit/>
          </a:bodyPr>
          <a:lstStyle/>
          <a:p>
            <a:pPr indent="0" lvl="0" marL="0" marR="0" rtl="0" algn="l">
              <a:spcBef>
                <a:spcPts val="0"/>
              </a:spcBef>
              <a:buSzPct val="25000"/>
              <a:buNone/>
            </a:pPr>
            <a:r>
              <a:rPr b="0" i="0" lang="en-US" sz="1400" u="none" cap="none" strike="noStrike">
                <a:solidFill>
                  <a:srgbClr val="000000"/>
                </a:solidFill>
                <a:latin typeface="Arial"/>
                <a:ea typeface="Arial"/>
                <a:cs typeface="Arial"/>
                <a:sym typeface="Arial"/>
              </a:rPr>
              <a:t>Drag an object here</a:t>
            </a:r>
          </a:p>
        </p:txBody>
      </p:sp>
      <p:sp>
        <p:nvSpPr>
          <p:cNvPr id="177" name="Shape 177"/>
          <p:cNvSpPr txBox="1"/>
          <p:nvPr>
            <p:ph idx="1" type="body"/>
          </p:nvPr>
        </p:nvSpPr>
        <p:spPr>
          <a:xfrm>
            <a:off x="1841500" y="1981200"/>
            <a:ext cx="2311400" cy="39623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78" name="Shape 178"/>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scussion">
    <p:bg>
      <p:bgPr>
        <a:solidFill>
          <a:srgbClr val="000000"/>
        </a:solidFill>
      </p:bgPr>
    </p:bg>
    <p:spTree>
      <p:nvGrpSpPr>
        <p:cNvPr id="179"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81" name="Shape 181"/>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sp>
        <p:nvSpPr>
          <p:cNvPr id="182" name="Shape 182"/>
          <p:cNvSpPr/>
          <p:nvPr/>
        </p:nvSpPr>
        <p:spPr>
          <a:xfrm>
            <a:off x="635000" y="1473200"/>
            <a:ext cx="11734800" cy="1460500"/>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12000" u="none" cap="none" strike="noStrike">
                <a:solidFill>
                  <a:srgbClr val="FFFFFF"/>
                </a:solidFill>
                <a:latin typeface="Arial"/>
                <a:ea typeface="Arial"/>
                <a:cs typeface="Arial"/>
                <a:sym typeface="Arial"/>
              </a:rPr>
              <a:t>DISCUSSION TIME</a:t>
            </a:r>
          </a:p>
        </p:txBody>
      </p:sp>
      <p:sp>
        <p:nvSpPr>
          <p:cNvPr id="183" name="Shape 183"/>
          <p:cNvSpPr txBox="1"/>
          <p:nvPr>
            <p:ph idx="12" type="sldNum"/>
          </p:nvPr>
        </p:nvSpPr>
        <p:spPr>
          <a:xfrm>
            <a:off x="12030450" y="739139"/>
            <a:ext cx="345948" cy="426722"/>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 Image">
    <p:spTree>
      <p:nvGrpSpPr>
        <p:cNvPr id="184"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ed Text">
    <p:spTree>
      <p:nvGrpSpPr>
        <p:cNvPr id="187"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ed Text w/ Source">
    <p:spTree>
      <p:nvGrpSpPr>
        <p:cNvPr id="190"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on-Bulleted Text">
    <p:spTree>
      <p:nvGrpSpPr>
        <p:cNvPr id="193"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196"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der Rev">
    <p:bg>
      <p:bgPr>
        <a:solidFill>
          <a:srgbClr val="000000"/>
        </a:solidFill>
      </p:bgPr>
    </p:bg>
    <p:spTree>
      <p:nvGrpSpPr>
        <p:cNvPr id="199"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cap="flat" cmpd="sng" w="12700">
            <a:solidFill>
              <a:srgbClr val="FFFFFF"/>
            </a:solidFill>
            <a:prstDash val="solid"/>
            <a:miter/>
            <a:headEnd len="med" w="med" type="none"/>
            <a:tailEnd len="med" w="med" type="none"/>
          </a:ln>
        </p:spPr>
      </p:cxnSp>
      <p:cxnSp>
        <p:nvCxnSpPr>
          <p:cNvPr id="201" name="Shape 201"/>
          <p:cNvCxnSpPr/>
          <p:nvPr/>
        </p:nvCxnSpPr>
        <p:spPr>
          <a:xfrm>
            <a:off x="635000" y="1219200"/>
            <a:ext cx="11734800" cy="11"/>
          </a:xfrm>
          <a:prstGeom prst="straightConnector1">
            <a:avLst/>
          </a:prstGeom>
          <a:noFill/>
          <a:ln cap="flat" cmpd="sng" w="12700">
            <a:solidFill>
              <a:srgbClr val="FFFFFF"/>
            </a:solidFill>
            <a:prstDash val="solid"/>
            <a:miter/>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Full Page Image">
    <p:spTree>
      <p:nvGrpSpPr>
        <p:cNvPr id="20" name="Shape 20"/>
        <p:cNvGrpSpPr/>
        <p:nvPr/>
      </p:nvGrpSpPr>
      <p:grpSpPr>
        <a:xfrm>
          <a:off x="0" y="0"/>
          <a:ext cx="0" cy="0"/>
          <a:chOff x="0" y="0"/>
          <a:chExt cx="0" cy="0"/>
        </a:xfrm>
      </p:grpSpPr>
      <p:sp>
        <p:nvSpPr>
          <p:cNvPr id="21" name="Shape 21"/>
          <p:cNvSpPr txBox="1"/>
          <p:nvPr>
            <p:ph idx="1" type="body"/>
          </p:nvPr>
        </p:nvSpPr>
        <p:spPr>
          <a:xfrm>
            <a:off x="317500" y="317500"/>
            <a:ext cx="12369800" cy="6667500"/>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22" name="Shape 22"/>
          <p:cNvSpPr txBox="1"/>
          <p:nvPr>
            <p:ph type="title"/>
          </p:nvPr>
        </p:nvSpPr>
        <p:spPr>
          <a:xfrm>
            <a:off x="635000" y="1473200"/>
            <a:ext cx="11734800" cy="1498599"/>
          </a:xfrm>
          <a:prstGeom prst="rect">
            <a:avLst/>
          </a:prstGeom>
          <a:noFill/>
          <a:ln>
            <a:noFill/>
          </a:ln>
        </p:spPr>
        <p:txBody>
          <a:bodyPr anchorCtr="0" anchor="t" bIns="91425" lIns="91425" rIns="91425" tIns="91425"/>
          <a:lstStyle>
            <a:lvl1pPr lvl="0" rtl="0">
              <a:lnSpc>
                <a:spcPct val="92592"/>
              </a:lnSpc>
              <a:spcBef>
                <a:spcPts val="0"/>
              </a:spcBef>
              <a:defRPr/>
            </a:lvl1pPr>
            <a:lvl2pPr indent="228600" lvl="1" rtl="0">
              <a:lnSpc>
                <a:spcPct val="92592"/>
              </a:lnSpc>
              <a:spcBef>
                <a:spcPts val="0"/>
              </a:spcBef>
              <a:defRPr/>
            </a:lvl2pPr>
            <a:lvl3pPr indent="457200" lvl="2" rtl="0">
              <a:lnSpc>
                <a:spcPct val="92592"/>
              </a:lnSpc>
              <a:spcBef>
                <a:spcPts val="0"/>
              </a:spcBef>
              <a:defRPr/>
            </a:lvl3pPr>
            <a:lvl4pPr indent="685800" lvl="3" rtl="0">
              <a:lnSpc>
                <a:spcPct val="92592"/>
              </a:lnSpc>
              <a:spcBef>
                <a:spcPts val="0"/>
              </a:spcBef>
              <a:defRPr/>
            </a:lvl4pPr>
            <a:lvl5pPr indent="914400" lvl="4" rtl="0">
              <a:lnSpc>
                <a:spcPct val="92592"/>
              </a:lnSpc>
              <a:spcBef>
                <a:spcPts val="0"/>
              </a:spcBef>
              <a:defRPr/>
            </a:lvl5pPr>
            <a:lvl6pPr indent="1143000" lvl="5" rtl="0">
              <a:lnSpc>
                <a:spcPct val="92592"/>
              </a:lnSpc>
              <a:spcBef>
                <a:spcPts val="0"/>
              </a:spcBef>
              <a:defRPr/>
            </a:lvl6pPr>
            <a:lvl7pPr indent="1371600" lvl="6" rtl="0">
              <a:lnSpc>
                <a:spcPct val="92592"/>
              </a:lnSpc>
              <a:spcBef>
                <a:spcPts val="0"/>
              </a:spcBef>
              <a:defRPr/>
            </a:lvl7pPr>
            <a:lvl8pPr indent="1600200" lvl="7" rtl="0">
              <a:lnSpc>
                <a:spcPct val="92592"/>
              </a:lnSpc>
              <a:spcBef>
                <a:spcPts val="0"/>
              </a:spcBef>
              <a:defRPr/>
            </a:lvl8pPr>
            <a:lvl9pPr indent="1828800" lvl="8" rtl="0">
              <a:lnSpc>
                <a:spcPct val="92592"/>
              </a:lnSpc>
              <a:spcBef>
                <a:spcPts val="0"/>
              </a:spcBef>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act Info">
    <p:bg>
      <p:bgPr>
        <a:solidFill>
          <a:srgbClr val="000000"/>
        </a:solidFill>
      </p:bgPr>
    </p:bg>
    <p:spTree>
      <p:nvGrpSpPr>
        <p:cNvPr id="202"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cap="flat" cmpd="sng" w="12700">
            <a:solidFill>
              <a:srgbClr val="FFFFFF"/>
            </a:solidFill>
            <a:prstDash val="solid"/>
            <a:miter/>
            <a:headEnd len="med" w="med" type="none"/>
            <a:tailEnd len="med" w="med" type="none"/>
          </a:ln>
        </p:spPr>
      </p:cxnSp>
      <p:cxnSp>
        <p:nvCxnSpPr>
          <p:cNvPr id="204" name="Shape 204"/>
          <p:cNvCxnSpPr/>
          <p:nvPr/>
        </p:nvCxnSpPr>
        <p:spPr>
          <a:xfrm>
            <a:off x="635000" y="1219200"/>
            <a:ext cx="11734800" cy="11"/>
          </a:xfrm>
          <a:prstGeom prst="straightConnector1">
            <a:avLst/>
          </a:prstGeom>
          <a:noFill/>
          <a:ln cap="flat" cmpd="sng" w="12700">
            <a:solidFill>
              <a:srgbClr val="FFFFFF"/>
            </a:solidFill>
            <a:prstDash val="solid"/>
            <a:miter/>
            <a:headEnd len="med" w="med" type="none"/>
            <a:tailEnd len="med" w="med" type="none"/>
          </a:ln>
        </p:spPr>
      </p:cxnSp>
      <p:sp>
        <p:nvSpPr>
          <p:cNvPr id="205" name="Shape 205"/>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One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Two</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Three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Four</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Five</a:t>
            </a:r>
          </a:p>
        </p:txBody>
      </p:sp>
      <p:sp>
        <p:nvSpPr>
          <p:cNvPr id="206" name="Shape 206"/>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One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Two</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Three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Four</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Five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xercise">
    <p:spTree>
      <p:nvGrpSpPr>
        <p:cNvPr id="23"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flipH="1" rot="10800000">
            <a:off x="635000" y="2781009"/>
            <a:ext cx="3735026" cy="290"/>
          </a:xfrm>
          <a:prstGeom prst="straightConnector1">
            <a:avLst/>
          </a:prstGeom>
          <a:noFill/>
          <a:ln>
            <a:noFill/>
          </a:ln>
        </p:spPr>
      </p:cxnSp>
      <p:cxnSp>
        <p:nvCxnSpPr>
          <p:cNvPr id="27" name="Shape 27"/>
          <p:cNvCxnSpPr/>
          <p:nvPr/>
        </p:nvCxnSpPr>
        <p:spPr>
          <a:xfrm flipH="1" rot="10800000">
            <a:off x="4622800" y="2781141"/>
            <a:ext cx="7742696" cy="158"/>
          </a:xfrm>
          <a:prstGeom prst="straightConnector1">
            <a:avLst/>
          </a:prstGeom>
          <a:noFill/>
          <a:ln>
            <a:noFill/>
          </a:ln>
        </p:spPr>
      </p:cxnSp>
      <p:cxnSp>
        <p:nvCxnSpPr>
          <p:cNvPr id="28" name="Shape 28"/>
          <p:cNvCxnSpPr/>
          <p:nvPr/>
        </p:nvCxnSpPr>
        <p:spPr>
          <a:xfrm flipH="1" rot="10800000">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DELIVERABLE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se Study">
    <p:spTree>
      <p:nvGrpSpPr>
        <p:cNvPr id="34"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flipH="1" rot="10800000">
            <a:off x="8623300" y="2781009"/>
            <a:ext cx="3735026" cy="290"/>
          </a:xfrm>
          <a:prstGeom prst="straightConnector1">
            <a:avLst/>
          </a:prstGeom>
          <a:noFill/>
          <a:ln>
            <a:noFill/>
          </a:ln>
        </p:spPr>
      </p:cxnSp>
      <p:cxnSp>
        <p:nvCxnSpPr>
          <p:cNvPr id="38" name="Shape 38"/>
          <p:cNvCxnSpPr/>
          <p:nvPr/>
        </p:nvCxnSpPr>
        <p:spPr>
          <a:xfrm flipH="1" rot="10800000">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KEY CHALLENGE / QUESTION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MAC">
    <p:spTree>
      <p:nvGrpSpPr>
        <p:cNvPr id="4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p:nvPr>
            <p:ph idx="1" type="body"/>
          </p:nvPr>
        </p:nvSpPr>
        <p:spPr>
          <a:xfrm>
            <a:off x="3606800" y="1803400"/>
            <a:ext cx="5829299" cy="32892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MAC Book Pro">
    <p:spTree>
      <p:nvGrpSpPr>
        <p:cNvPr id="46"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b="0" l="0" r="0" t="0"/>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p:nvPr>
            <p:ph idx="1" type="body"/>
          </p:nvPr>
        </p:nvSpPr>
        <p:spPr>
          <a:xfrm>
            <a:off x="3759200" y="1841500"/>
            <a:ext cx="5448300" cy="3390900"/>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Pad">
    <p:spTree>
      <p:nvGrpSpPr>
        <p:cNvPr id="5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b="0" l="0" r="0" t="0"/>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p:nvPr>
            <p:ph idx="1" type="body"/>
          </p:nvPr>
        </p:nvSpPr>
        <p:spPr>
          <a:xfrm>
            <a:off x="3822700" y="2095500"/>
            <a:ext cx="5435599" cy="40893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Smart Phones">
    <p:spTree>
      <p:nvGrpSpPr>
        <p:cNvPr id="56"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b="0" l="0" r="0" t="0"/>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b="0" l="0" r="0" t="0"/>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b="0" l="0" r="0" t="0"/>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anchorCtr="0" anchor="t" bIns="38100" lIns="38100" rIns="38100" tIns="38100">
            <a:noAutofit/>
          </a:bodyPr>
          <a:lstStyle/>
          <a:p>
            <a:pPr indent="0" lvl="0" marL="0" marR="0" rtl="0" algn="l">
              <a:spcBef>
                <a:spcPts val="0"/>
              </a:spcBef>
              <a:buSzPct val="25000"/>
              <a:buNone/>
            </a:pPr>
            <a:r>
              <a:rPr b="0" i="0" lang="en-US" sz="1400" u="none" cap="none" strike="noStrik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anchorCtr="0" anchor="t" bIns="38100" lIns="38100" rIns="38100" tIns="38100">
            <a:noAutofit/>
          </a:bodyPr>
          <a:lstStyle/>
          <a:p>
            <a:pPr indent="0" lvl="0" marL="0" marR="0" rtl="0" algn="l">
              <a:spcBef>
                <a:spcPts val="0"/>
              </a:spcBef>
              <a:buSzPct val="25000"/>
              <a:buNone/>
            </a:pPr>
            <a:r>
              <a:rPr b="0" i="0" lang="en-US" sz="1400" u="none" cap="none" strike="noStrike">
                <a:solidFill>
                  <a:srgbClr val="000000"/>
                </a:solidFill>
                <a:latin typeface="Arial"/>
                <a:ea typeface="Arial"/>
                <a:cs typeface="Arial"/>
                <a:sym typeface="Arial"/>
              </a:rPr>
              <a:t>Drag an object here</a:t>
            </a:r>
          </a:p>
        </p:txBody>
      </p:sp>
      <p:sp>
        <p:nvSpPr>
          <p:cNvPr id="64" name="Shape 64"/>
          <p:cNvSpPr txBox="1"/>
          <p:nvPr>
            <p:ph idx="1" type="body"/>
          </p:nvPr>
        </p:nvSpPr>
        <p:spPr>
          <a:xfrm>
            <a:off x="1841500" y="1981200"/>
            <a:ext cx="2311400" cy="39623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Tree>
  </p:cSld>
  <p:clrMapOvr>
    <a:masterClrMapping/>
  </p:clrMapOvr>
</p:sldLayout>
</file>

<file path=ppt/slideMasters/_rels/slideMaster.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slideLayout" Target="../slideLayouts/slideLayout.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cap="flat" cmpd="sng" w="9525">
            <a:solidFill>
              <a:srgbClr val="000000"/>
            </a:solidFill>
            <a:prstDash val="solid"/>
            <a:round/>
            <a:headEnd len="med" w="med" type="none"/>
            <a:tailEnd len="med" w="med" type="none"/>
          </a:ln>
        </p:spPr>
      </p:cxnSp>
      <p:cxnSp>
        <p:nvCxnSpPr>
          <p:cNvPr id="7" name="Shape 7"/>
          <p:cNvCxnSpPr/>
          <p:nvPr/>
        </p:nvCxnSpPr>
        <p:spPr>
          <a:xfrm>
            <a:off x="635000" y="1219200"/>
            <a:ext cx="11734800" cy="11"/>
          </a:xfrm>
          <a:prstGeom prst="straightConnector1">
            <a:avLst/>
          </a:prstGeom>
          <a:noFill/>
          <a:ln cap="flat" cmpd="sng" w="9525">
            <a:solidFill>
              <a:srgbClr val="000000"/>
            </a:solidFill>
            <a:prstDash val="solid"/>
            <a:round/>
            <a:headEnd len="med" w="med" type="none"/>
            <a:tailEnd len="med" w="med" type="none"/>
          </a:ln>
        </p:spPr>
      </p:cxnSp>
      <p:sp>
        <p:nvSpPr>
          <p:cNvPr id="8" name="Shape 8"/>
          <p:cNvSpPr txBox="1"/>
          <p:nvPr>
            <p:ph type="title"/>
          </p:nvPr>
        </p:nvSpPr>
        <p:spPr>
          <a:xfrm>
            <a:off x="635000" y="1473200"/>
            <a:ext cx="11734800" cy="7112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lstStyle>
            <a:lvl1pPr indent="0" lvl="0" marL="0" marR="0" rtl="0" algn="l">
              <a:lnSpc>
                <a:spcPct val="92592"/>
              </a:lnSpc>
              <a:spcBef>
                <a:spcPts val="0"/>
              </a:spcBef>
              <a:defRPr/>
            </a:lvl1pPr>
            <a:lvl2pPr indent="228600" lvl="1" marL="0" marR="0" rtl="0" algn="l">
              <a:lnSpc>
                <a:spcPct val="92592"/>
              </a:lnSpc>
              <a:spcBef>
                <a:spcPts val="0"/>
              </a:spcBef>
              <a:defRPr/>
            </a:lvl2pPr>
            <a:lvl3pPr indent="457200" lvl="2" marL="0" marR="0" rtl="0" algn="l">
              <a:lnSpc>
                <a:spcPct val="92592"/>
              </a:lnSpc>
              <a:spcBef>
                <a:spcPts val="0"/>
              </a:spcBef>
              <a:defRPr/>
            </a:lvl3pPr>
            <a:lvl4pPr indent="685800" lvl="3" marL="0" marR="0" rtl="0" algn="l">
              <a:lnSpc>
                <a:spcPct val="92592"/>
              </a:lnSpc>
              <a:spcBef>
                <a:spcPts val="0"/>
              </a:spcBef>
              <a:defRPr/>
            </a:lvl4pPr>
            <a:lvl5pPr indent="914400" lvl="4" marL="0" marR="0" rtl="0" algn="l">
              <a:lnSpc>
                <a:spcPct val="92592"/>
              </a:lnSpc>
              <a:spcBef>
                <a:spcPts val="0"/>
              </a:spcBef>
              <a:defRPr/>
            </a:lvl5pPr>
            <a:lvl6pPr indent="1143000" lvl="5" marL="0" marR="0" rtl="0" algn="l">
              <a:lnSpc>
                <a:spcPct val="92592"/>
              </a:lnSpc>
              <a:spcBef>
                <a:spcPts val="0"/>
              </a:spcBef>
              <a:defRPr/>
            </a:lvl6pPr>
            <a:lvl7pPr indent="1371600" lvl="6" marL="0" marR="0" rtl="0" algn="l">
              <a:lnSpc>
                <a:spcPct val="92592"/>
              </a:lnSpc>
              <a:spcBef>
                <a:spcPts val="0"/>
              </a:spcBef>
              <a:defRPr/>
            </a:lvl7pPr>
            <a:lvl8pPr indent="1600200" lvl="7" marL="0" marR="0" rtl="0" algn="l">
              <a:lnSpc>
                <a:spcPct val="92592"/>
              </a:lnSpc>
              <a:spcBef>
                <a:spcPts val="0"/>
              </a:spcBef>
              <a:defRPr/>
            </a:lvl8pPr>
            <a:lvl9pPr indent="1828800" lvl="8" marL="0" marR="0" rtl="0" algn="l">
              <a:lnSpc>
                <a:spcPct val="92592"/>
              </a:lnSpc>
              <a:spcBef>
                <a:spcPts val="0"/>
              </a:spcBef>
              <a:defRPr/>
            </a:lvl9pPr>
          </a:lstStyle>
          <a:p/>
        </p:txBody>
      </p:sp>
      <p:sp>
        <p:nvSpPr>
          <p:cNvPr id="9" name="Shape 9"/>
          <p:cNvSpPr txBox="1"/>
          <p:nvPr>
            <p:ph idx="1" type="body"/>
          </p:nvPr>
        </p:nvSpPr>
        <p:spPr>
          <a:xfrm>
            <a:off x="632056" y="2413000"/>
            <a:ext cx="11734801" cy="3809999"/>
          </a:xfrm>
          <a:prstGeom prst="rect">
            <a:avLst/>
          </a:prstGeom>
          <a:noFill/>
          <a:ln>
            <a:noFill/>
          </a:ln>
        </p:spPr>
        <p:txBody>
          <a:bodyPr anchorCtr="0" anchor="t" bIns="91425" lIns="91425" rIns="91425" tIns="91425"/>
          <a:lstStyle>
            <a:lvl1pPr indent="0" lvl="0" marL="0" marR="0" rtl="0" algn="l">
              <a:spcBef>
                <a:spcPts val="1000"/>
              </a:spcBef>
              <a:defRPr/>
            </a:lvl1pPr>
            <a:lvl2pPr indent="-78740" lvl="1" marL="660400" marR="0" rtl="0" algn="l">
              <a:spcBef>
                <a:spcPts val="1000"/>
              </a:spcBef>
              <a:buFont typeface="Merriweather Sans"/>
              <a:buChar char="‣"/>
              <a:defRPr/>
            </a:lvl2pPr>
            <a:lvl3pPr indent="-78739" lvl="2" marL="1117600" marR="0" rtl="0" algn="l">
              <a:spcBef>
                <a:spcPts val="1000"/>
              </a:spcBef>
              <a:buFont typeface="Merriweather Sans"/>
              <a:buChar char="‣"/>
              <a:defRPr/>
            </a:lvl3pPr>
            <a:lvl4pPr indent="-78739" lvl="3" marL="1574800" marR="0" rtl="0" algn="l">
              <a:spcBef>
                <a:spcPts val="1000"/>
              </a:spcBef>
              <a:buFont typeface="Merriweather Sans"/>
              <a:buChar char="‣"/>
              <a:defRPr/>
            </a:lvl4pPr>
            <a:lvl5pPr indent="-78739" lvl="4" marL="2032000" marR="0" rtl="0" algn="l">
              <a:spcBef>
                <a:spcPts val="1000"/>
              </a:spcBef>
              <a:buFont typeface="Merriweather Sans"/>
              <a:buChar char="‣"/>
              <a:defRPr/>
            </a:lvl5pPr>
            <a:lvl6pPr indent="-78739" lvl="5" marL="2654300" marR="0" rtl="0" algn="l">
              <a:spcBef>
                <a:spcPts val="1000"/>
              </a:spcBef>
              <a:buFont typeface="Arial"/>
              <a:buChar char="•"/>
              <a:defRPr/>
            </a:lvl6pPr>
            <a:lvl7pPr indent="-78739" lvl="6" marL="3009900" marR="0" rtl="0" algn="l">
              <a:spcBef>
                <a:spcPts val="1000"/>
              </a:spcBef>
              <a:buFont typeface="Arial"/>
              <a:buChar char="•"/>
              <a:defRPr/>
            </a:lvl7pPr>
            <a:lvl8pPr indent="-78740" lvl="7" marL="3365500" marR="0" rtl="0" algn="l">
              <a:spcBef>
                <a:spcPts val="1000"/>
              </a:spcBef>
              <a:buFont typeface="Arial"/>
              <a:buChar char="•"/>
              <a:defRPr/>
            </a:lvl8pPr>
            <a:lvl9pPr indent="-78740" lvl="8" marL="3721100" marR="0" rtl="0" algn="l">
              <a:spcBef>
                <a:spcPts val="1000"/>
              </a:spcBef>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hyperlink" Target="https://www.kaggle.com/c/titanic/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210" name="Shape 210"/>
        <p:cNvGrpSpPr/>
        <p:nvPr/>
      </p:nvGrpSpPr>
      <p:grpSpPr>
        <a:xfrm>
          <a:off x="0" y="0"/>
          <a:ext cx="0" cy="0"/>
          <a:chOff x="0" y="0"/>
          <a:chExt cx="0" cy="0"/>
        </a:xfrm>
      </p:grpSpPr>
      <p:sp>
        <p:nvSpPr>
          <p:cNvPr id="211" name="Shape 211"/>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solidFill>
                  <a:srgbClr val="E52123"/>
                </a:solidFill>
                <a:latin typeface="Oswald"/>
                <a:ea typeface="Oswald"/>
                <a:cs typeface="Oswald"/>
                <a:sym typeface="Oswald"/>
              </a:rPr>
              <a:t>FOR INSTRUCTOR PURPOSES ONLY </a:t>
            </a:r>
          </a:p>
        </p:txBody>
      </p:sp>
      <p:sp>
        <p:nvSpPr>
          <p:cNvPr id="212" name="Shape 212"/>
          <p:cNvSpPr/>
          <p:nvPr/>
        </p:nvSpPr>
        <p:spPr>
          <a:xfrm>
            <a:off x="635000" y="1442225"/>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INSTRUCTOR NOTES</a:t>
            </a:r>
            <a:r>
              <a:rPr b="1" lang="en-US" sz="3200">
                <a:solidFill>
                  <a:srgbClr val="E52123"/>
                </a:solidFill>
                <a:latin typeface="Oswald"/>
                <a:ea typeface="Oswald"/>
                <a:cs typeface="Oswald"/>
                <a:sym typeface="Oswald"/>
              </a:rPr>
              <a:t> </a:t>
            </a:r>
          </a:p>
        </p:txBody>
      </p:sp>
      <p:sp>
        <p:nvSpPr>
          <p:cNvPr id="213" name="Shape 213"/>
          <p:cNvSpPr txBox="1"/>
          <p:nvPr>
            <p:ph idx="1" type="body"/>
          </p:nvPr>
        </p:nvSpPr>
        <p:spPr>
          <a:xfrm>
            <a:off x="635006" y="194025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03200" lvl="0" marL="203200" marR="0" rtl="0" algn="l">
              <a:spcBef>
                <a:spcPts val="0"/>
              </a:spcBef>
              <a:buSzPct val="70000"/>
              <a:buFont typeface="Georgia"/>
              <a:buChar char="‣"/>
            </a:pPr>
            <a:r>
              <a:rPr lang="en-US" sz="2800">
                <a:latin typeface="Georgia"/>
                <a:ea typeface="Georgia"/>
                <a:cs typeface="Georgia"/>
                <a:sym typeface="Georgia"/>
              </a:rPr>
              <a:t>Insert Text Here</a:t>
            </a:r>
          </a:p>
          <a:p>
            <a:pPr lvl="0" marR="0" rtl="0" algn="l">
              <a:spcBef>
                <a:spcPts val="1000"/>
              </a:spcBef>
              <a:buNone/>
            </a:pPr>
            <a:r>
              <a:t/>
            </a:r>
            <a:endParaRPr sz="2800">
              <a:latin typeface="Georgia"/>
              <a:ea typeface="Georgia"/>
              <a:cs typeface="Georgia"/>
              <a:sym typeface="Georgia"/>
            </a:endParaRPr>
          </a:p>
          <a:p>
            <a:pPr lvl="0" marR="0" rtl="0" algn="l">
              <a:spcBef>
                <a:spcPts val="1000"/>
              </a:spcBef>
              <a:buNone/>
            </a:pPr>
            <a:r>
              <a:t/>
            </a:r>
            <a:endParaRPr>
              <a:latin typeface="Georgia"/>
              <a:ea typeface="Georgia"/>
              <a:cs typeface="Georgia"/>
              <a:sym typeface="Georgia"/>
            </a:endParaRPr>
          </a:p>
        </p:txBody>
      </p:sp>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217" name="Shape 217"/>
        <p:cNvGrpSpPr/>
        <p:nvPr/>
      </p:nvGrpSpPr>
      <p:grpSpPr>
        <a:xfrm>
          <a:off x="0" y="0"/>
          <a:ext cx="0" cy="0"/>
          <a:chOff x="0" y="0"/>
          <a:chExt cx="0" cy="0"/>
        </a:xfrm>
      </p:grpSpPr>
      <p:sp>
        <p:nvSpPr>
          <p:cNvPr id="218" name="Shape 21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solidFill>
                  <a:srgbClr val="E52123"/>
                </a:solidFill>
                <a:latin typeface="Oswald"/>
                <a:ea typeface="Oswald"/>
                <a:cs typeface="Oswald"/>
                <a:sym typeface="Oswald"/>
              </a:rPr>
              <a:t>FOR INSTRUCTOR PURPOSES ONLY </a:t>
            </a:r>
          </a:p>
        </p:txBody>
      </p:sp>
      <p:sp>
        <p:nvSpPr>
          <p:cNvPr id="219" name="Shape 219"/>
          <p:cNvSpPr/>
          <p:nvPr/>
        </p:nvSpPr>
        <p:spPr>
          <a:xfrm>
            <a:off x="635000" y="1442225"/>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MATERIALS</a:t>
            </a:r>
            <a:r>
              <a:rPr b="1" lang="en-US" sz="3200">
                <a:solidFill>
                  <a:srgbClr val="E52123"/>
                </a:solidFill>
                <a:latin typeface="Oswald"/>
                <a:ea typeface="Oswald"/>
                <a:cs typeface="Oswald"/>
                <a:sym typeface="Oswald"/>
              </a:rPr>
              <a:t> </a:t>
            </a:r>
          </a:p>
        </p:txBody>
      </p:sp>
      <p:sp>
        <p:nvSpPr>
          <p:cNvPr id="220" name="Shape 220"/>
          <p:cNvSpPr txBox="1"/>
          <p:nvPr>
            <p:ph idx="1" type="body"/>
          </p:nvPr>
        </p:nvSpPr>
        <p:spPr>
          <a:xfrm>
            <a:off x="635006" y="194025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03200" lvl="0" marL="203200" marR="0" rtl="0" algn="l">
              <a:spcBef>
                <a:spcPts val="0"/>
              </a:spcBef>
              <a:buSzPct val="70000"/>
              <a:buFont typeface="Georgia"/>
              <a:buChar char="‣"/>
            </a:pPr>
            <a:r>
              <a:rPr lang="en-US" sz="2800">
                <a:latin typeface="Georgia"/>
                <a:ea typeface="Georgia"/>
                <a:cs typeface="Georgia"/>
                <a:sym typeface="Georgia"/>
              </a:rPr>
              <a:t>Insert Text Here</a:t>
            </a:r>
          </a:p>
          <a:p>
            <a:pPr lvl="0" marR="0" rtl="0" algn="l">
              <a:spcBef>
                <a:spcPts val="1000"/>
              </a:spcBef>
              <a:buNone/>
            </a:pPr>
            <a:r>
              <a:t/>
            </a:r>
            <a:endParaRPr sz="2800">
              <a:latin typeface="Georgia"/>
              <a:ea typeface="Georgia"/>
              <a:cs typeface="Georgia"/>
              <a:sym typeface="Georgia"/>
            </a:endParaRPr>
          </a:p>
          <a:p>
            <a:pPr lvl="0" marR="0" rtl="0" algn="l">
              <a:spcBef>
                <a:spcPts val="1000"/>
              </a:spcBef>
              <a:buNone/>
            </a:pPr>
            <a:r>
              <a:t/>
            </a:r>
            <a:endParaRPr>
              <a:latin typeface="Georgia"/>
              <a:ea typeface="Georgia"/>
              <a:cs typeface="Georgia"/>
              <a:sym typeface="Georgia"/>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ASKING A GOOD QUESTION</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WHY DO WE NEED A GOOD QUESTION?</a:t>
            </a:r>
          </a:p>
        </p:txBody>
      </p:sp>
      <p:sp>
        <p:nvSpPr>
          <p:cNvPr id="283" name="Shape 283"/>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“A problem well stated is half solved.” -Charles Kettering</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Sets yourself up for success as you begin analysis</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Establishes the basis for reproducibility</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Enables collaboration through clear goals</a:t>
            </a:r>
          </a:p>
        </p:txBody>
      </p:sp>
      <p:pic>
        <p:nvPicPr>
          <p:cNvPr id="284" name="Shape 284"/>
          <p:cNvPicPr preferRelativeResize="0"/>
          <p:nvPr/>
        </p:nvPicPr>
        <p:blipFill>
          <a:blip r:embed="rId3">
            <a:alphaModFix/>
          </a:blip>
          <a:stretch>
            <a:fillRect/>
          </a:stretch>
        </p:blipFill>
        <p:spPr>
          <a:xfrm>
            <a:off x="9010453" y="2511424"/>
            <a:ext cx="2819876" cy="3947847"/>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Clr>
                <a:schemeClr val="dk1"/>
              </a:buClr>
              <a:buSzPct val="39285"/>
              <a:buFont typeface="Arial"/>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Goals are similar to the SMART Goals Framework.</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S:  specific</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M:  measureable</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A:  attainable</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R:  reproducible</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  time-bound</a:t>
            </a:r>
          </a:p>
          <a:p>
            <a:pPr lvl="0" marR="0" rtl="0" algn="l">
              <a:spcBef>
                <a:spcPts val="0"/>
              </a:spcBef>
              <a:buNone/>
            </a:pPr>
            <a:r>
              <a:t/>
            </a:r>
            <a:endParaRPr sz="2800">
              <a:latin typeface="Georgia"/>
              <a:ea typeface="Georgia"/>
              <a:cs typeface="Georgia"/>
              <a:sym typeface="Georgia"/>
            </a:endParaRPr>
          </a:p>
        </p:txBody>
      </p:sp>
      <p:sp>
        <p:nvSpPr>
          <p:cNvPr id="290" name="Shape 29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WHAT IS A GOOD QUESTION?</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Specific:  The dataset and key variables are clearly defined.</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Measurable:  The type of analysis and major assumptions are articulated.</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Attainable:  The question you are asking is feasible for your dataset and is not likely to be biased.</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Reproducible:  Another person (or future you) can read and understand exactly how your analysis is performed.</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Time-bound:  You clearly state the time period and population for which this analysis will pertain.</a:t>
            </a:r>
          </a:p>
        </p:txBody>
      </p:sp>
      <p:sp>
        <p:nvSpPr>
          <p:cNvPr id="296" name="Shape 296"/>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WHAT IS A GOOD QUESTION?</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DEMO	</a:t>
            </a:r>
          </a:p>
        </p:txBody>
      </p:sp>
      <p:sp>
        <p:nvSpPr>
          <p:cNvPr id="302" name="Shape 302"/>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DIAGRAMMING AN AIM</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 Using one 24-hour recall from the cross-sectional NHANES 2007-2010 we will determine the factors associated with food available in the homes of American children and adolescents. We 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08" name="Shape 30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EXAMPLE AIM</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Children will be more likely to meet their recommended intake level when a food is always available in their home compared to rarely or never.</a:t>
            </a:r>
          </a:p>
          <a:p>
            <a:pPr lvl="0" marR="0" rtl="0" algn="l">
              <a:spcBef>
                <a:spcPts val="1000"/>
              </a:spcBef>
              <a:buNone/>
            </a:pPr>
            <a:r>
              <a:t/>
            </a:r>
            <a:endParaRPr sz="2800">
              <a:latin typeface="Georgia"/>
              <a:ea typeface="Georgia"/>
              <a:cs typeface="Georgia"/>
              <a:sym typeface="Georgia"/>
            </a:endParaRPr>
          </a:p>
        </p:txBody>
      </p:sp>
      <p:sp>
        <p:nvSpPr>
          <p:cNvPr id="314" name="Shape 314"/>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HYPOTHESIS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marR="0" rtl="0" algn="l">
              <a:lnSpc>
                <a:spcPct val="100000"/>
              </a:lnSpc>
              <a:spcBef>
                <a:spcPts val="0"/>
              </a:spcBef>
              <a:buNone/>
            </a:pPr>
            <a:r>
              <a:t/>
            </a:r>
            <a:endParaRPr sz="2800">
              <a:latin typeface="Georgia"/>
              <a:ea typeface="Georgia"/>
              <a:cs typeface="Georgia"/>
              <a:sym typeface="Georgia"/>
            </a:endParaRPr>
          </a:p>
          <a:p>
            <a:pPr indent="-256540" lvl="0" marL="20320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was collected is indicated: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24-hour recall, self-reported</a:t>
            </a:r>
          </a:p>
          <a:p>
            <a:pPr lvl="0" rtl="0">
              <a:lnSpc>
                <a:spcPct val="100000"/>
              </a:lnSpc>
              <a:spcBef>
                <a:spcPts val="0"/>
              </a:spcBef>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What data was collected is stated: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will be analyzed is defined: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The specific hypothesis &amp; direction of the expected associations are described: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1200"/>
              </a:spcAft>
              <a:buNone/>
            </a:pPr>
            <a:r>
              <a:t/>
            </a:r>
            <a:endParaRPr sz="2800">
              <a:solidFill>
                <a:srgbClr val="333333"/>
              </a:solidFill>
              <a:latin typeface="Georgia"/>
              <a:ea typeface="Georgia"/>
              <a:cs typeface="Georgia"/>
              <a:sym typeface="Georgia"/>
            </a:endParaRPr>
          </a:p>
          <a:p>
            <a:pPr lvl="0" marR="0" rtl="0" algn="l">
              <a:lnSpc>
                <a:spcPct val="100000"/>
              </a:lnSpc>
              <a:spcBef>
                <a:spcPts val="1000"/>
              </a:spcBef>
              <a:buNone/>
            </a:pPr>
            <a:r>
              <a:t/>
            </a:r>
            <a:endParaRPr sz="2800">
              <a:latin typeface="Georgia"/>
              <a:ea typeface="Georgia"/>
              <a:cs typeface="Georgia"/>
              <a:sym typeface="Georgia"/>
            </a:endParaRPr>
          </a:p>
        </p:txBody>
      </p:sp>
      <p:sp>
        <p:nvSpPr>
          <p:cNvPr id="320" name="Shape 32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SPECIFIC</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spcAft>
                <a:spcPts val="1200"/>
              </a:spcAft>
              <a:buClr>
                <a:schemeClr val="dk1"/>
              </a:buClr>
              <a:buSzPct val="100000"/>
              <a:buFont typeface="Georgia"/>
              <a:buChar char="‣"/>
            </a:pPr>
            <a:r>
              <a:rPr lang="en-US" sz="280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326" name="Shape 326"/>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MEASURABLE</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Cross-sectional data has inherent limitations; one of the most common is that causal inference is typically not possible.</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Note that we are determining association, not causation.</a:t>
            </a:r>
          </a:p>
        </p:txBody>
      </p:sp>
      <p:sp>
        <p:nvSpPr>
          <p:cNvPr id="332" name="Shape 332"/>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ATTAINABLE</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224" name="Shape 224"/>
        <p:cNvGrpSpPr/>
        <p:nvPr/>
      </p:nvGrpSpPr>
      <p:grpSpPr>
        <a:xfrm>
          <a:off x="0" y="0"/>
          <a:ext cx="0" cy="0"/>
          <a:chOff x="0" y="0"/>
          <a:chExt cx="0" cy="0"/>
        </a:xfrm>
      </p:grpSpPr>
      <p:sp>
        <p:nvSpPr>
          <p:cNvPr id="225" name="Shape 225"/>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solidFill>
                  <a:srgbClr val="E52123"/>
                </a:solidFill>
                <a:latin typeface="Oswald"/>
                <a:ea typeface="Oswald"/>
                <a:cs typeface="Oswald"/>
                <a:sym typeface="Oswald"/>
              </a:rPr>
              <a:t>FOR INSTRUCTOR PURPOSES ONLY </a:t>
            </a:r>
          </a:p>
        </p:txBody>
      </p:sp>
      <p:sp>
        <p:nvSpPr>
          <p:cNvPr id="226" name="Shape 226"/>
          <p:cNvSpPr/>
          <p:nvPr/>
        </p:nvSpPr>
        <p:spPr>
          <a:xfrm>
            <a:off x="635000" y="1442225"/>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PRE-WORK</a:t>
            </a:r>
            <a:r>
              <a:rPr b="1" lang="en-US" sz="3200">
                <a:solidFill>
                  <a:srgbClr val="E52123"/>
                </a:solidFill>
                <a:latin typeface="Oswald"/>
                <a:ea typeface="Oswald"/>
                <a:cs typeface="Oswald"/>
                <a:sym typeface="Oswald"/>
              </a:rPr>
              <a:t> </a:t>
            </a:r>
          </a:p>
        </p:txBody>
      </p:sp>
      <p:sp>
        <p:nvSpPr>
          <p:cNvPr id="227" name="Shape 227"/>
          <p:cNvSpPr txBox="1"/>
          <p:nvPr>
            <p:ph idx="1" type="body"/>
          </p:nvPr>
        </p:nvSpPr>
        <p:spPr>
          <a:xfrm>
            <a:off x="635006" y="194025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03200" lvl="0" marL="203200" marR="0" rtl="0" algn="l">
              <a:spcBef>
                <a:spcPts val="0"/>
              </a:spcBef>
              <a:buSzPct val="70000"/>
              <a:buFont typeface="Georgia"/>
              <a:buChar char="‣"/>
            </a:pPr>
            <a:r>
              <a:rPr lang="en-US" sz="2800">
                <a:latin typeface="Georgia"/>
                <a:ea typeface="Georgia"/>
                <a:cs typeface="Georgia"/>
                <a:sym typeface="Georgia"/>
              </a:rPr>
              <a:t>Insert Text Here</a:t>
            </a:r>
          </a:p>
          <a:p>
            <a:pPr lvl="0" marR="0" rtl="0" algn="l">
              <a:spcBef>
                <a:spcPts val="1000"/>
              </a:spcBef>
              <a:buNone/>
            </a:pPr>
            <a:r>
              <a:t/>
            </a:r>
            <a:endParaRPr sz="2800">
              <a:latin typeface="Georgia"/>
              <a:ea typeface="Georgia"/>
              <a:cs typeface="Georgia"/>
              <a:sym typeface="Georgia"/>
            </a:endParaRPr>
          </a:p>
          <a:p>
            <a:pPr lvl="0" marR="0" rtl="0" algn="l">
              <a:spcBef>
                <a:spcPts val="1000"/>
              </a:spcBef>
              <a:buNone/>
            </a:pPr>
            <a:r>
              <a:t/>
            </a:r>
            <a:endParaRPr>
              <a:latin typeface="Georgia"/>
              <a:ea typeface="Georgia"/>
              <a:cs typeface="Georgia"/>
              <a:sym typeface="Georgia"/>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With all the specifics, it would be straightforward to pull the data from NHANES and reproduce the analysis.</a:t>
            </a:r>
          </a:p>
        </p:txBody>
      </p:sp>
      <p:sp>
        <p:nvSpPr>
          <p:cNvPr id="338" name="Shape 33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REPRODUCIBLE</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Using one 24-hour recall from NHANES 2007-2010, we will determine the factors associated with food available in the homes of American children and adolescents.</a:t>
            </a:r>
          </a:p>
        </p:txBody>
      </p:sp>
      <p:sp>
        <p:nvSpPr>
          <p:cNvPr id="344" name="Shape 344"/>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TIME BOUND</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previous example laid out research goals.</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In a business setting, you will need to articulate business objectives.</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Example:  S</a:t>
            </a:r>
            <a:r>
              <a:rPr lang="en-US" sz="28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r>
              <a:t/>
            </a:r>
            <a:endParaRPr sz="2800">
              <a:solidFill>
                <a:srgbClr val="333333"/>
              </a:solidFill>
              <a:highlight>
                <a:srgbClr val="FFFFFF"/>
              </a:highlight>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Regardless of setting, start your question with the SMART framework to help achieve your objectives…...</a:t>
            </a:r>
          </a:p>
        </p:txBody>
      </p:sp>
      <p:sp>
        <p:nvSpPr>
          <p:cNvPr id="350" name="Shape 35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CONTEXT IS IMPORTANT</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Which of the following uses the SMART framework?  Why?  What is missing?</a:t>
            </a:r>
          </a:p>
          <a:p>
            <a:pPr lvl="0" rtl="0">
              <a:lnSpc>
                <a:spcPct val="100000"/>
              </a:lnSpc>
              <a:spcBef>
                <a:spcPts val="0"/>
              </a:spcBef>
              <a:buNone/>
            </a:pPr>
            <a:r>
              <a:t/>
            </a:r>
            <a:endParaRPr sz="2800">
              <a:solidFill>
                <a:srgbClr val="333333"/>
              </a:solidFill>
              <a:latin typeface="Georgia"/>
              <a:ea typeface="Georgia"/>
              <a:cs typeface="Georgia"/>
              <a:sym typeface="Georgia"/>
            </a:endParaRP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I am looking to see if there is an association with number of passengers with carry on luggage and delayed take-off time.</a:t>
            </a:r>
          </a:p>
          <a:p>
            <a:pPr lvl="0" rtl="0">
              <a:lnSpc>
                <a:spcPct val="100000"/>
              </a:lnSpc>
              <a:spcBef>
                <a:spcPts val="0"/>
              </a:spcBef>
              <a:buNone/>
            </a:pPr>
            <a:r>
              <a:t/>
            </a:r>
            <a:endParaRPr sz="2800">
              <a:solidFill>
                <a:srgbClr val="333333"/>
              </a:solidFill>
              <a:latin typeface="Georgia"/>
              <a:ea typeface="Georgia"/>
              <a:cs typeface="Georgia"/>
              <a:sym typeface="Georgia"/>
            </a:endParaRP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p:txBody>
      </p:sp>
      <p:sp>
        <p:nvSpPr>
          <p:cNvPr id="356" name="Shape 356"/>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KNOWLEDGE CHECK</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Different data types have different limitations and strengths.</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Certain types of analyses aren’t possible with certain data types.</a:t>
            </a:r>
          </a:p>
        </p:txBody>
      </p:sp>
      <p:sp>
        <p:nvSpPr>
          <p:cNvPr id="362" name="Shape 362"/>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WHY DATA TYPES MATTER</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All information is determined at the same time; all data comes from the same time period.</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Issues:  There is no distinction between exposure and outcome</a:t>
            </a:r>
          </a:p>
          <a:p>
            <a:pPr indent="0" lvl="0" marL="0" rtl="0">
              <a:spcBef>
                <a:spcPts val="0"/>
              </a:spcBef>
              <a:buNone/>
            </a:pPr>
            <a:r>
              <a:t/>
            </a:r>
            <a:endParaRPr sz="2800">
              <a:solidFill>
                <a:srgbClr val="333333"/>
              </a:solidFill>
              <a:latin typeface="Georgia"/>
              <a:ea typeface="Georgia"/>
              <a:cs typeface="Georgia"/>
              <a:sym typeface="Georgia"/>
            </a:endParaRPr>
          </a:p>
        </p:txBody>
      </p:sp>
      <p:sp>
        <p:nvSpPr>
          <p:cNvPr id="368" name="Shape 36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CROSS-SECTIONAL DATA</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Strengths</a:t>
            </a:r>
          </a:p>
          <a:p>
            <a:pPr lvl="1" rtl="0">
              <a:spcBef>
                <a:spcPts val="0"/>
              </a:spcBef>
              <a:buClr>
                <a:srgbClr val="333333"/>
              </a:buClr>
              <a:buSzPct val="100000"/>
              <a:buFont typeface="Georgia"/>
            </a:pPr>
            <a:r>
              <a:rPr lang="en-US" sz="2800">
                <a:solidFill>
                  <a:srgbClr val="333333"/>
                </a:solidFill>
                <a:latin typeface="Georgia"/>
                <a:ea typeface="Georgia"/>
                <a:cs typeface="Georgia"/>
                <a:sym typeface="Georgia"/>
              </a:rPr>
              <a:t>Often population based</a:t>
            </a:r>
          </a:p>
          <a:p>
            <a:pPr lvl="1" rtl="0">
              <a:spcBef>
                <a:spcPts val="0"/>
              </a:spcBef>
              <a:buClr>
                <a:srgbClr val="333333"/>
              </a:buClr>
              <a:buSzPct val="100000"/>
              <a:buFont typeface="Georgia"/>
            </a:pPr>
            <a:r>
              <a:rPr lang="en-US" sz="2800">
                <a:solidFill>
                  <a:srgbClr val="333333"/>
                </a:solidFill>
                <a:latin typeface="Georgia"/>
                <a:ea typeface="Georgia"/>
                <a:cs typeface="Georgia"/>
                <a:sym typeface="Georgia"/>
              </a:rPr>
              <a:t>Generalizability</a:t>
            </a:r>
          </a:p>
          <a:p>
            <a:pPr lvl="1" rtl="0">
              <a:spcBef>
                <a:spcPts val="0"/>
              </a:spcBef>
              <a:buClr>
                <a:srgbClr val="333333"/>
              </a:buClr>
              <a:buSzPct val="100000"/>
              <a:buFont typeface="Georgia"/>
            </a:pPr>
            <a:r>
              <a:rPr lang="en-US" sz="2800">
                <a:solidFill>
                  <a:srgbClr val="333333"/>
                </a:solidFill>
                <a:latin typeface="Georgia"/>
                <a:ea typeface="Georgia"/>
                <a:cs typeface="Georgia"/>
                <a:sym typeface="Georgia"/>
              </a:rPr>
              <a:t>Reduce cost compared to other types of data collection methods</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Weaknesses</a:t>
            </a:r>
          </a:p>
          <a:p>
            <a:pPr lvl="1" rtl="0">
              <a:spcBef>
                <a:spcPts val="0"/>
              </a:spcBef>
              <a:buClr>
                <a:srgbClr val="333333"/>
              </a:buClr>
              <a:buSzPct val="100000"/>
              <a:buFont typeface="Georgia"/>
            </a:pPr>
            <a:r>
              <a:rPr lang="en-US" sz="2800">
                <a:solidFill>
                  <a:srgbClr val="333333"/>
                </a:solidFill>
                <a:latin typeface="Georgia"/>
                <a:ea typeface="Georgia"/>
                <a:cs typeface="Georgia"/>
                <a:sym typeface="Georgia"/>
              </a:rPr>
              <a:t>Separation of cause and effect may be difficult (or impossible)</a:t>
            </a:r>
          </a:p>
          <a:p>
            <a:pPr lvl="1" rtl="0">
              <a:spcBef>
                <a:spcPts val="0"/>
              </a:spcBef>
              <a:buClr>
                <a:srgbClr val="333333"/>
              </a:buClr>
              <a:buSzPct val="100000"/>
              <a:buFont typeface="Georgia"/>
            </a:pPr>
            <a:r>
              <a:rPr lang="en-US" sz="2800">
                <a:solidFill>
                  <a:srgbClr val="333333"/>
                </a:solidFill>
                <a:latin typeface="Georgia"/>
                <a:ea typeface="Georgia"/>
                <a:cs typeface="Georgia"/>
                <a:sym typeface="Georgia"/>
              </a:rPr>
              <a:t>Variables/cases with long duration are over-represented</a:t>
            </a:r>
          </a:p>
        </p:txBody>
      </p:sp>
      <p:sp>
        <p:nvSpPr>
          <p:cNvPr id="374" name="Shape 374"/>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CROSS-SECTIONAL DATA</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information is collected over a period of time</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lnSpc>
                <a:spcPct val="115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Strengths</a:t>
            </a:r>
          </a:p>
          <a:p>
            <a:pPr lvl="1" rtl="0">
              <a:lnSpc>
                <a:spcPct val="115000"/>
              </a:lnSpc>
              <a:spcBef>
                <a:spcPts val="0"/>
              </a:spcBef>
              <a:buClr>
                <a:srgbClr val="333333"/>
              </a:buClr>
              <a:buSzPct val="100000"/>
              <a:buFont typeface="Georgia"/>
            </a:pPr>
            <a:r>
              <a:rPr lang="en-US" sz="2800">
                <a:solidFill>
                  <a:srgbClr val="333333"/>
                </a:solidFill>
                <a:latin typeface="Georgia"/>
                <a:ea typeface="Georgia"/>
                <a:cs typeface="Georgia"/>
                <a:sym typeface="Georgia"/>
              </a:rPr>
              <a:t>Unambiguous temporal sequence - exposure precedes outcome</a:t>
            </a:r>
          </a:p>
          <a:p>
            <a:pPr lvl="1" rtl="0">
              <a:lnSpc>
                <a:spcPct val="115000"/>
              </a:lnSpc>
              <a:spcBef>
                <a:spcPts val="0"/>
              </a:spcBef>
              <a:buClr>
                <a:srgbClr val="333333"/>
              </a:buClr>
              <a:buSzPct val="100000"/>
              <a:buFont typeface="Georgia"/>
            </a:pPr>
            <a:r>
              <a:rPr lang="en-US" sz="2800">
                <a:solidFill>
                  <a:srgbClr val="333333"/>
                </a:solidFill>
                <a:latin typeface="Georgia"/>
                <a:ea typeface="Georgia"/>
                <a:cs typeface="Georgia"/>
                <a:sym typeface="Georgia"/>
              </a:rPr>
              <a:t>Multiple outcomes can be measured</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lnSpc>
                <a:spcPct val="115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Weaknesses</a:t>
            </a:r>
          </a:p>
          <a:p>
            <a:pPr lvl="1" rtl="0">
              <a:lnSpc>
                <a:spcPct val="115000"/>
              </a:lnSpc>
              <a:spcBef>
                <a:spcPts val="0"/>
              </a:spcBef>
              <a:buClr>
                <a:srgbClr val="333333"/>
              </a:buClr>
              <a:buSzPct val="100000"/>
              <a:buFont typeface="Georgia"/>
            </a:pPr>
            <a:r>
              <a:rPr lang="en-US" sz="2800">
                <a:solidFill>
                  <a:srgbClr val="333333"/>
                </a:solidFill>
                <a:latin typeface="Georgia"/>
                <a:ea typeface="Georgia"/>
                <a:cs typeface="Georgia"/>
                <a:sym typeface="Georgia"/>
              </a:rPr>
              <a:t>Expense</a:t>
            </a:r>
          </a:p>
          <a:p>
            <a:pPr lvl="1" rtl="0">
              <a:lnSpc>
                <a:spcPct val="115000"/>
              </a:lnSpc>
              <a:spcBef>
                <a:spcPts val="0"/>
              </a:spcBef>
              <a:buClr>
                <a:srgbClr val="333333"/>
              </a:buClr>
              <a:buSzPct val="100000"/>
              <a:buFont typeface="Georgia"/>
            </a:pPr>
            <a:r>
              <a:rPr lang="en-US" sz="2800">
                <a:solidFill>
                  <a:srgbClr val="333333"/>
                </a:solidFill>
                <a:latin typeface="Georgia"/>
                <a:ea typeface="Georgia"/>
                <a:cs typeface="Georgia"/>
                <a:sym typeface="Georgia"/>
              </a:rPr>
              <a:t>Takes a long time to collect data</a:t>
            </a:r>
          </a:p>
          <a:p>
            <a:pPr lvl="1" rtl="0">
              <a:lnSpc>
                <a:spcPct val="115000"/>
              </a:lnSpc>
              <a:spcBef>
                <a:spcPts val="0"/>
              </a:spcBef>
              <a:buClr>
                <a:srgbClr val="333333"/>
              </a:buClr>
              <a:buSzPct val="100000"/>
              <a:buFont typeface="Georgia"/>
            </a:pPr>
            <a:r>
              <a:rPr lang="en-US" sz="2800">
                <a:solidFill>
                  <a:srgbClr val="333333"/>
                </a:solidFill>
                <a:latin typeface="Georgia"/>
                <a:ea typeface="Georgia"/>
                <a:cs typeface="Georgia"/>
                <a:sym typeface="Georgia"/>
              </a:rPr>
              <a:t>Vulnerable to missing data</a:t>
            </a:r>
          </a:p>
        </p:txBody>
      </p:sp>
      <p:sp>
        <p:nvSpPr>
          <p:cNvPr id="380" name="Shape 38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TIME SERIES/LONGITUDINAL DATA</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What type of data is the flightstats data?</a:t>
            </a:r>
          </a:p>
          <a:p>
            <a:pPr lvl="0" rtl="0">
              <a:lnSpc>
                <a:spcPct val="100000"/>
              </a:lnSpc>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spcAft>
                <a:spcPts val="1200"/>
              </a:spcAft>
              <a:buClr>
                <a:srgbClr val="333333"/>
              </a:buClr>
              <a:buSzPct val="100000"/>
              <a:buFont typeface="Georgia"/>
              <a:buChar char="‣"/>
            </a:pPr>
            <a:r>
              <a:rPr lang="en-US" sz="2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a:p>
            <a:pPr lvl="0" rtl="0">
              <a:lnSpc>
                <a:spcPct val="100000"/>
              </a:lnSpc>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spcAft>
                <a:spcPts val="1200"/>
              </a:spcAft>
              <a:buClr>
                <a:srgbClr val="333333"/>
              </a:buClr>
              <a:buSzPct val="100000"/>
              <a:buFont typeface="Georgia"/>
              <a:buChar char="‣"/>
            </a:pPr>
            <a:r>
              <a:rPr lang="en-US" sz="2800">
                <a:solidFill>
                  <a:srgbClr val="333333"/>
                </a:solidFill>
                <a:latin typeface="Georgia"/>
                <a:ea typeface="Georgia"/>
                <a:cs typeface="Georgia"/>
                <a:sym typeface="Georgia"/>
              </a:rPr>
              <a:t>Can you create a cross-sectional analysis from a longitudinal data collection? How?</a:t>
            </a:r>
          </a:p>
          <a:p>
            <a:pPr lvl="0" rtl="0">
              <a:lnSpc>
                <a:spcPct val="100000"/>
              </a:lnSpc>
              <a:spcBef>
                <a:spcPts val="0"/>
              </a:spcBef>
              <a:buNone/>
            </a:pPr>
            <a:r>
              <a:t/>
            </a:r>
            <a:endParaRPr sz="2800">
              <a:solidFill>
                <a:srgbClr val="333333"/>
              </a:solidFill>
              <a:highlight>
                <a:srgbClr val="FFFFFF"/>
              </a:highlight>
              <a:latin typeface="Georgia"/>
              <a:ea typeface="Georgia"/>
              <a:cs typeface="Georgia"/>
              <a:sym typeface="Georgia"/>
            </a:endParaRPr>
          </a:p>
        </p:txBody>
      </p:sp>
      <p:sp>
        <p:nvSpPr>
          <p:cNvPr id="386" name="Shape 386"/>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KNOWLEDGE CHECK</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GUIDED PRACTICE	</a:t>
            </a:r>
          </a:p>
        </p:txBody>
      </p:sp>
      <p:sp>
        <p:nvSpPr>
          <p:cNvPr id="392" name="Shape 392"/>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WRITE A RESEARCH QUESTION WITH RAW DATA</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anchorCtr="0" anchor="t" bIns="0" lIns="0" rIns="0" tIns="0">
            <a:noAutofit/>
          </a:bodyPr>
          <a:lstStyle/>
          <a:p>
            <a:pPr indent="0" lvl="0" marL="0" marR="0" rtl="0" algn="l">
              <a:lnSpc>
                <a:spcPct val="121428"/>
              </a:lnSpc>
              <a:spcBef>
                <a:spcPts val="0"/>
              </a:spcBef>
              <a:buSzPct val="25000"/>
              <a:buNone/>
            </a:pPr>
            <a:r>
              <a:rPr b="0" i="1" lang="en-US" sz="2800" u="none" cap="none" strike="noStrike">
                <a:solidFill>
                  <a:srgbClr val="E52123"/>
                </a:solidFill>
                <a:latin typeface="Georgia"/>
                <a:ea typeface="Georgia"/>
                <a:cs typeface="Georgia"/>
                <a:sym typeface="Georgia"/>
              </a:rPr>
              <a:t>Insert Instructor Name</a:t>
            </a:r>
          </a:p>
          <a:p>
            <a:pPr indent="0" lvl="0" marL="0" marR="0" rtl="0" algn="l">
              <a:lnSpc>
                <a:spcPct val="121428"/>
              </a:lnSpc>
              <a:spcBef>
                <a:spcPts val="0"/>
              </a:spcBef>
              <a:buSzPct val="25000"/>
              <a:buNone/>
            </a:pPr>
            <a:r>
              <a:rPr b="0" i="1" lang="en-US" sz="2800" u="none" cap="none" strike="noStrike">
                <a:solidFill>
                  <a:srgbClr val="EAEAEA"/>
                </a:solidFill>
                <a:latin typeface="Georgia"/>
                <a:ea typeface="Georgia"/>
                <a:cs typeface="Georgia"/>
                <a:sym typeface="Georgia"/>
              </a:rPr>
              <a:t>Title, Company </a:t>
            </a:r>
          </a:p>
        </p:txBody>
      </p:sp>
      <p:sp>
        <p:nvSpPr>
          <p:cNvPr id="233" name="Shape 233"/>
          <p:cNvSpPr/>
          <p:nvPr/>
        </p:nvSpPr>
        <p:spPr>
          <a:xfrm>
            <a:off x="635000" y="1574800"/>
            <a:ext cx="11734800" cy="3721199"/>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lang="en-US" sz="9600">
                <a:solidFill>
                  <a:srgbClr val="FFFFFF"/>
                </a:solidFill>
                <a:latin typeface="Oswald"/>
                <a:ea typeface="Oswald"/>
                <a:cs typeface="Oswald"/>
                <a:sym typeface="Oswald"/>
              </a:rPr>
              <a:t>EXPERIMENTAL DESIGN AND PANDAS</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pic>
        <p:nvPicPr>
          <p:cNvPr id="397" name="Shape 397"/>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98" name="Shape 398"/>
          <p:cNvSpPr txBox="1"/>
          <p:nvPr/>
        </p:nvSpPr>
        <p:spPr>
          <a:xfrm>
            <a:off x="726300" y="2195300"/>
            <a:ext cx="2759700" cy="3039300"/>
          </a:xfrm>
          <a:prstGeom prst="rect">
            <a:avLst/>
          </a:prstGeom>
          <a:noFill/>
          <a:ln>
            <a:noFill/>
          </a:ln>
        </p:spPr>
        <p:txBody>
          <a:bodyPr anchorCtr="0" anchor="ctr" bIns="91425" lIns="91425" rIns="91425" tIns="91425">
            <a:noAutofit/>
          </a:bodyPr>
          <a:lstStyle/>
          <a:p>
            <a:pPr indent="457200" lvl="0" rtl="0">
              <a:lnSpc>
                <a:spcPct val="120000"/>
              </a:lnSpc>
              <a:spcBef>
                <a:spcPts val="0"/>
              </a:spcBef>
              <a:buNone/>
            </a:pPr>
            <a:r>
              <a:rPr b="1" lang="en-US" sz="1100">
                <a:solidFill>
                  <a:srgbClr val="FFFFFF"/>
                </a:solidFill>
                <a:latin typeface="Oswald"/>
                <a:ea typeface="Oswald"/>
                <a:cs typeface="Oswald"/>
                <a:sym typeface="Oswald"/>
              </a:rPr>
              <a:t>EXERCISE</a:t>
            </a:r>
          </a:p>
          <a:p>
            <a:pPr lvl="0" rtl="0">
              <a:lnSpc>
                <a:spcPct val="115000"/>
              </a:lnSpc>
              <a:spcBef>
                <a:spcPts val="0"/>
              </a:spcBef>
              <a:buNone/>
            </a:pPr>
            <a:r>
              <a:t/>
            </a:r>
            <a:endParaRPr sz="1000">
              <a:solidFill>
                <a:srgbClr val="FFFFFF"/>
              </a:solidFill>
              <a:latin typeface="Oswald"/>
              <a:ea typeface="Oswald"/>
              <a:cs typeface="Oswald"/>
              <a:sym typeface="Oswald"/>
            </a:endParaRPr>
          </a:p>
        </p:txBody>
      </p:sp>
      <p:sp>
        <p:nvSpPr>
          <p:cNvPr id="399" name="Shape 399"/>
          <p:cNvSpPr/>
          <p:nvPr/>
        </p:nvSpPr>
        <p:spPr>
          <a:xfrm>
            <a:off x="2961475" y="2224360"/>
            <a:ext cx="7559399" cy="2496599"/>
          </a:xfrm>
          <a:prstGeom prst="rect">
            <a:avLst/>
          </a:prstGeom>
          <a:noFill/>
          <a:ln>
            <a:noFill/>
          </a:ln>
        </p:spPr>
        <p:txBody>
          <a:bodyPr anchorCtr="0" anchor="ctr" bIns="50800" lIns="50800" rIns="50800" tIns="50800">
            <a:noAutofit/>
          </a:bodyPr>
          <a:lstStyle/>
          <a:p>
            <a:pPr indent="-342900" lvl="0" marL="457200" marR="0" rtl="0" algn="l">
              <a:spcBef>
                <a:spcPts val="0"/>
              </a:spcBef>
              <a:buClr>
                <a:srgbClr val="000000"/>
              </a:buClr>
              <a:buSzPct val="100000"/>
              <a:buFont typeface="Georgia"/>
              <a:buAutoNum type="arabicPeriod"/>
            </a:pPr>
            <a:r>
              <a:rPr lang="en-US" sz="1800">
                <a:latin typeface="Georgia"/>
                <a:ea typeface="Georgia"/>
                <a:cs typeface="Georgia"/>
                <a:sym typeface="Georgia"/>
              </a:rPr>
              <a:t>Individually, look at the data from </a:t>
            </a:r>
            <a:r>
              <a:rPr lang="en-US" sz="1800" u="sng">
                <a:solidFill>
                  <a:schemeClr val="hlink"/>
                </a:solidFill>
                <a:latin typeface="Georgia"/>
                <a:ea typeface="Georgia"/>
                <a:cs typeface="Georgia"/>
                <a:sym typeface="Georgia"/>
                <a:hlinkClick r:id="rId4"/>
              </a:rPr>
              <a:t>Kaggle’s Titanic competition</a:t>
            </a:r>
            <a:r>
              <a:rPr lang="en-US" sz="1800">
                <a:latin typeface="Georgia"/>
                <a:ea typeface="Georgia"/>
                <a:cs typeface="Georgia"/>
                <a:sym typeface="Georgia"/>
              </a:rPr>
              <a:t> and write a high quality research question.</a:t>
            </a:r>
          </a:p>
          <a:p>
            <a:pPr indent="-342900" lvl="0" marL="4572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Make sure you answer the following questions:</a:t>
            </a:r>
          </a:p>
          <a:p>
            <a:pPr indent="-342900" lvl="1" marL="9144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type of data is this, cross-sectional or longitudinal?</a:t>
            </a:r>
          </a:p>
          <a:p>
            <a:pPr indent="-342900" lvl="1" marL="9144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will we be measuring?</a:t>
            </a:r>
          </a:p>
          <a:p>
            <a:pPr indent="-342900" lvl="1" marL="9144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is the SMART aim for this data?</a:t>
            </a:r>
          </a:p>
          <a:p>
            <a:pPr indent="-342900" lvl="0" marL="4572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When finished, split into pairs and share your answers with each other.</a:t>
            </a:r>
          </a:p>
        </p:txBody>
      </p:sp>
      <p:sp>
        <p:nvSpPr>
          <p:cNvPr id="400" name="Shape 400"/>
          <p:cNvSpPr/>
          <p:nvPr/>
        </p:nvSpPr>
        <p:spPr>
          <a:xfrm>
            <a:off x="3052744" y="5792341"/>
            <a:ext cx="4170900" cy="330300"/>
          </a:xfrm>
          <a:prstGeom prst="rect">
            <a:avLst/>
          </a:prstGeom>
          <a:noFill/>
          <a:ln>
            <a:noFill/>
          </a:ln>
        </p:spPr>
        <p:txBody>
          <a:bodyPr anchorCtr="0" anchor="ctr" bIns="50800" lIns="50800" rIns="50800" tIns="50800">
            <a:noAutofit/>
          </a:bodyPr>
          <a:lstStyle/>
          <a:p>
            <a:pPr indent="0" lvl="0" marL="0" marR="0" rtl="0" algn="l">
              <a:spcBef>
                <a:spcPts val="0"/>
              </a:spcBef>
              <a:buSzPct val="25000"/>
              <a:buNone/>
            </a:pPr>
            <a:r>
              <a:rPr lang="en-US" sz="1800">
                <a:latin typeface="Georgia"/>
                <a:ea typeface="Georgia"/>
                <a:cs typeface="Georgia"/>
                <a:sym typeface="Georgia"/>
              </a:rPr>
              <a:t>Insert Deliverable</a:t>
            </a:r>
          </a:p>
        </p:txBody>
      </p:sp>
      <p:sp>
        <p:nvSpPr>
          <p:cNvPr id="401" name="Shape 401"/>
          <p:cNvSpPr/>
          <p:nvPr/>
        </p:nvSpPr>
        <p:spPr>
          <a:xfrm>
            <a:off x="2989800" y="5399657"/>
            <a:ext cx="3733800" cy="2541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Oswald"/>
                <a:ea typeface="Oswald"/>
                <a:cs typeface="Oswald"/>
                <a:sym typeface="Oswald"/>
              </a:rPr>
              <a:t>DELIVERABLE</a:t>
            </a:r>
          </a:p>
        </p:txBody>
      </p:sp>
      <p:sp>
        <p:nvSpPr>
          <p:cNvPr id="402" name="Shape 402"/>
          <p:cNvSpPr/>
          <p:nvPr/>
        </p:nvSpPr>
        <p:spPr>
          <a:xfrm>
            <a:off x="2989800" y="1776149"/>
            <a:ext cx="3733800" cy="2541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000">
                <a:latin typeface="Oswald"/>
                <a:ea typeface="Oswald"/>
                <a:cs typeface="Oswald"/>
                <a:sym typeface="Oswald"/>
              </a:rPr>
              <a:t>DIRECTIONS (10 minutes)</a:t>
            </a:r>
          </a:p>
        </p:txBody>
      </p:sp>
      <p:cxnSp>
        <p:nvCxnSpPr>
          <p:cNvPr id="403" name="Shape 403"/>
          <p:cNvCxnSpPr/>
          <p:nvPr/>
        </p:nvCxnSpPr>
        <p:spPr>
          <a:xfrm rot="10800000">
            <a:off x="2497950" y="1755450"/>
            <a:ext cx="0" cy="4661099"/>
          </a:xfrm>
          <a:prstGeom prst="straightConnector1">
            <a:avLst/>
          </a:prstGeom>
          <a:noFill/>
          <a:ln cap="flat" cmpd="sng" w="9525">
            <a:solidFill>
              <a:srgbClr val="B7B7B7"/>
            </a:solidFill>
            <a:prstDash val="solid"/>
            <a:round/>
            <a:headEnd len="lg" w="lg" type="none"/>
            <a:tailEnd len="lg" w="lg" type="none"/>
          </a:ln>
        </p:spPr>
      </p:cxnSp>
      <p:sp>
        <p:nvSpPr>
          <p:cNvPr id="404" name="Shape 404"/>
          <p:cNvSpPr/>
          <p:nvPr/>
        </p:nvSpPr>
        <p:spPr>
          <a:xfrm>
            <a:off x="635000" y="736600"/>
            <a:ext cx="108164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ACTIVITY: WRITE A RESEARCH QUESTION WITH RAW DATA</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REVIEW</a:t>
            </a:r>
          </a:p>
        </p:txBody>
      </p:sp>
      <p:sp>
        <p:nvSpPr>
          <p:cNvPr id="410" name="Shape 410"/>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SMART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SMART framework covers the “Identify” step of the data science workflow.</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Types of datasets:  cross-sectional vs. time series/longitudinal</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Questions?</a:t>
            </a:r>
          </a:p>
          <a:p>
            <a:pPr lvl="0" rtl="0">
              <a:lnSpc>
                <a:spcPct val="100000"/>
              </a:lnSpc>
              <a:spcBef>
                <a:spcPts val="0"/>
              </a:spcBef>
              <a:buNone/>
            </a:pPr>
            <a:r>
              <a:t/>
            </a:r>
            <a:endParaRPr sz="2800">
              <a:solidFill>
                <a:srgbClr val="333333"/>
              </a:solidFill>
              <a:highlight>
                <a:srgbClr val="FFFFFF"/>
              </a:highlight>
              <a:latin typeface="Georgia"/>
              <a:ea typeface="Georgia"/>
              <a:cs typeface="Georgia"/>
              <a:sym typeface="Georgia"/>
            </a:endParaRPr>
          </a:p>
        </p:txBody>
      </p:sp>
      <p:sp>
        <p:nvSpPr>
          <p:cNvPr id="416" name="Shape 416"/>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SMART REVIEW</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INTRODUCTION</a:t>
            </a:r>
          </a:p>
        </p:txBody>
      </p:sp>
      <p:sp>
        <p:nvSpPr>
          <p:cNvPr id="422" name="Shape 422"/>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DATA SCIENCE WORKFLOW:           ACQUIRE &amp; PARSE</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DATA SCIENCE WORKFLOW:  ACQUIRE &amp; PARSE</a:t>
            </a:r>
          </a:p>
        </p:txBody>
      </p:sp>
      <p:sp>
        <p:nvSpPr>
          <p:cNvPr id="428" name="Shape 428"/>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For the remainder of class, we’ll talk about steps 2 &amp; 3 of the data science workflow:  acquire and parse</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We’ll be using iPython Notebook</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First a demo, then a codealong</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Finally, some hands on practice in a lab</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DEMO	</a:t>
            </a:r>
          </a:p>
        </p:txBody>
      </p:sp>
      <p:sp>
        <p:nvSpPr>
          <p:cNvPr id="434" name="Shape 434"/>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WALKTHROUGH ACQUIRE &amp; PARSES WITH PANDAS</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rtl="0">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Where we determine if we have the “right” dataset for our problem</a:t>
            </a:r>
          </a:p>
          <a:p>
            <a:pPr lvl="0" rtl="0">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5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Questions to ask:</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What type of data is it, cross-sectional or longitudinal?</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How well was the data collected?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there much missing data?</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Was the data collection instrument validated and reliable?</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dataset aggregated?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Do we need pre-aggregated data?</a:t>
            </a:r>
          </a:p>
          <a:p>
            <a:pPr lvl="0" rtl="0">
              <a:lnSpc>
                <a:spcPct val="150000"/>
              </a:lnSpc>
              <a:spcBef>
                <a:spcPts val="0"/>
              </a:spcBef>
              <a:spcAft>
                <a:spcPts val="1200"/>
              </a:spcAft>
              <a:buNone/>
            </a:pPr>
            <a:r>
              <a:t/>
            </a:r>
            <a:endParaRPr sz="2800">
              <a:latin typeface="Georgia"/>
              <a:ea typeface="Georgia"/>
              <a:cs typeface="Georgia"/>
              <a:sym typeface="Georgia"/>
            </a:endParaRPr>
          </a:p>
        </p:txBody>
      </p:sp>
      <p:sp>
        <p:nvSpPr>
          <p:cNvPr id="440" name="Shape 44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ACQUIRE</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can be acquired through a variety of sources</a:t>
            </a:r>
          </a:p>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Web (Google Analytics, HTML, XML)</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File (CSV, XML, TXT, JSON)</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Databases (SQL, NOSQL, etc)</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Today, we’ll use a CSV (comma separated file)</a:t>
            </a:r>
          </a:p>
          <a:p>
            <a:pPr lvl="0" rtl="0">
              <a:lnSpc>
                <a:spcPct val="100000"/>
              </a:lnSpc>
              <a:spcBef>
                <a:spcPts val="0"/>
              </a:spcBef>
              <a:spcAft>
                <a:spcPts val="1200"/>
              </a:spcAft>
              <a:buNone/>
            </a:pPr>
            <a:r>
              <a:t/>
            </a:r>
            <a:endParaRPr sz="2800">
              <a:latin typeface="Georgia"/>
              <a:ea typeface="Georgia"/>
              <a:cs typeface="Georgia"/>
              <a:sym typeface="Georgia"/>
            </a:endParaRPr>
          </a:p>
        </p:txBody>
      </p:sp>
      <p:sp>
        <p:nvSpPr>
          <p:cNvPr id="446" name="Shape 446"/>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LOGISTICS OF ACQUIRING YOUR DATA</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You need to understand what you’re working with.</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To better understand your data</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Create or review the data dictionary</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Perform exploratory surface analysis</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Describe data structure and information being collected</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Explore variables and data types</a:t>
            </a:r>
          </a:p>
        </p:txBody>
      </p:sp>
      <p:sp>
        <p:nvSpPr>
          <p:cNvPr id="452" name="Shape 452"/>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PARSE:  UNDERSTANDING YOUR DATA</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judge the quality of the data.</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also help understand how it’s coded.</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Does gender = 1 mean female or male?</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currency dollars or euros?</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identify any requirements, asusmptions, and constraints of the data.</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make it easier to share data.</a:t>
            </a:r>
          </a:p>
        </p:txBody>
      </p:sp>
      <p:sp>
        <p:nvSpPr>
          <p:cNvPr id="458" name="Shape 458"/>
          <p:cNvSpPr/>
          <p:nvPr/>
        </p:nvSpPr>
        <p:spPr>
          <a:xfrm>
            <a:off x="635000" y="736600"/>
            <a:ext cx="87233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INTRO TO DATA DICTIONARIES AND DOCUMENTATION</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i="0" lang="en-US" sz="3200" u="none" cap="none" strike="noStrike">
                <a:solidFill>
                  <a:srgbClr val="000000"/>
                </a:solidFill>
                <a:latin typeface="Oswald"/>
                <a:ea typeface="Oswald"/>
                <a:cs typeface="Oswald"/>
                <a:sym typeface="Oswald"/>
              </a:rPr>
              <a:t>TITLE</a:t>
            </a:r>
          </a:p>
        </p:txBody>
      </p:sp>
      <p:sp>
        <p:nvSpPr>
          <p:cNvPr id="239" name="Shape 239"/>
          <p:cNvSpPr txBox="1"/>
          <p:nvPr>
            <p:ph idx="1" type="body"/>
          </p:nvPr>
        </p:nvSpPr>
        <p:spPr>
          <a:xfrm>
            <a:off x="635006" y="194025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Define a problem and types of data</a:t>
            </a:r>
          </a:p>
          <a:p>
            <a:pPr lvl="0" marR="0" rtl="0" algn="l">
              <a:lnSpc>
                <a:spcPct val="100000"/>
              </a:lnSpc>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Identify data set types</a:t>
            </a:r>
          </a:p>
          <a:p>
            <a:pPr lvl="0" marR="0" rtl="0" algn="l">
              <a:lnSpc>
                <a:spcPct val="100000"/>
              </a:lnSpc>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Define the data science workflow</a:t>
            </a:r>
          </a:p>
          <a:p>
            <a:pPr lvl="0" marR="0" rtl="0" algn="l">
              <a:lnSpc>
                <a:spcPct val="100000"/>
              </a:lnSpc>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Apply the data science workflow in the pandas context</a:t>
            </a:r>
          </a:p>
          <a:p>
            <a:pPr lvl="0" marR="0" rtl="0" algn="l">
              <a:lnSpc>
                <a:spcPct val="100000"/>
              </a:lnSpc>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Create an iPython Notebook to import, format, and clean using the Pandas library</a:t>
            </a:r>
          </a:p>
        </p:txBody>
      </p:sp>
      <p:sp>
        <p:nvSpPr>
          <p:cNvPr id="240" name="Shape 240"/>
          <p:cNvSpPr txBox="1"/>
          <p:nvPr>
            <p:ph type="title"/>
          </p:nvPr>
        </p:nvSpPr>
        <p:spPr>
          <a:xfrm>
            <a:off x="635000" y="1473200"/>
            <a:ext cx="11734800" cy="711300"/>
          </a:xfrm>
          <a:prstGeom prst="rect">
            <a:avLst/>
          </a:prstGeom>
          <a:noFill/>
          <a:ln>
            <a:noFill/>
          </a:ln>
        </p:spPr>
        <p:txBody>
          <a:bodyPr anchorCtr="0" anchor="t" bIns="0" lIns="0" rIns="0" tIns="0">
            <a:noAutofit/>
          </a:bodyPr>
          <a:lstStyle/>
          <a:p>
            <a:pPr indent="0" lvl="0" marL="0" marR="0" rtl="0" algn="l">
              <a:lnSpc>
                <a:spcPct val="92592"/>
              </a:lnSpc>
              <a:spcBef>
                <a:spcPts val="0"/>
              </a:spcBef>
              <a:buSzPct val="25000"/>
              <a:buNone/>
            </a:pPr>
            <a:r>
              <a:rPr b="1" lang="en-US" sz="5400">
                <a:latin typeface="Oswald"/>
                <a:ea typeface="Oswald"/>
                <a:cs typeface="Oswald"/>
                <a:sym typeface="Oswald"/>
              </a:rPr>
              <a:t>LEARNING OBJECTIVES</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 name="Shape 462"/>
        <p:cNvGrpSpPr/>
        <p:nvPr/>
      </p:nvGrpSpPr>
      <p:grpSpPr>
        <a:xfrm>
          <a:off x="0" y="0"/>
          <a:ext cx="0" cy="0"/>
          <a:chOff x="0" y="0"/>
          <a:chExt cx="0" cy="0"/>
        </a:xfrm>
      </p:grpSpPr>
      <p:sp>
        <p:nvSpPr>
          <p:cNvPr id="463" name="Shape 463"/>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rtl="0">
              <a:lnSpc>
                <a:spcPct val="100000"/>
              </a:lnSpc>
              <a:spcBef>
                <a:spcPts val="0"/>
              </a:spcBef>
              <a:buNone/>
            </a:pPr>
            <a:r>
              <a:t/>
            </a:r>
            <a:endParaRPr sz="2800">
              <a:solidFill>
                <a:schemeClr val="dk1"/>
              </a:solidFill>
              <a:latin typeface="Georgia"/>
              <a:ea typeface="Georgia"/>
              <a:cs typeface="Georgia"/>
              <a:sym typeface="Georgia"/>
            </a:endParaRPr>
          </a:p>
        </p:txBody>
      </p:sp>
      <p:sp>
        <p:nvSpPr>
          <p:cNvPr id="464" name="Shape 464"/>
          <p:cNvSpPr/>
          <p:nvPr/>
        </p:nvSpPr>
        <p:spPr>
          <a:xfrm>
            <a:off x="635000" y="736600"/>
            <a:ext cx="87233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DATA DICTIONARY EXAMPLE:  KAGGLE TITANIC DATA</a:t>
            </a:r>
          </a:p>
        </p:txBody>
      </p:sp>
      <p:pic>
        <p:nvPicPr>
          <p:cNvPr id="465" name="Shape 465"/>
          <p:cNvPicPr preferRelativeResize="0"/>
          <p:nvPr/>
        </p:nvPicPr>
        <p:blipFill>
          <a:blip r:embed="rId3">
            <a:alphaModFix/>
          </a:blip>
          <a:stretch>
            <a:fillRect/>
          </a:stretch>
        </p:blipFill>
        <p:spPr>
          <a:xfrm>
            <a:off x="3856325" y="1343200"/>
            <a:ext cx="5292150" cy="5901549"/>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CODEALONG</a:t>
            </a:r>
          </a:p>
        </p:txBody>
      </p:sp>
      <p:sp>
        <p:nvSpPr>
          <p:cNvPr id="471" name="Shape 471"/>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NUMPY AND PANDAS INTRO</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What are Numpy and Pandas?  Python packages</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Pands is built on Numpy.</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Numpy uses arrays (lists) to do basic math and slice and index data.</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Pandas uses a data structure called a Dataframe.</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Dataframes are similar to Excel tables; they contain rows and columns.</a:t>
            </a:r>
          </a:p>
          <a:p>
            <a:pPr lvl="0" rtl="0">
              <a:spcBef>
                <a:spcPts val="0"/>
              </a:spcBef>
              <a:buNone/>
            </a:pPr>
            <a:r>
              <a:t/>
            </a:r>
            <a:endParaRPr sz="2800">
              <a:latin typeface="Georgia"/>
              <a:ea typeface="Georgia"/>
              <a:cs typeface="Georgia"/>
              <a:sym typeface="Georgia"/>
            </a:endParaRPr>
          </a:p>
        </p:txBody>
      </p:sp>
      <p:sp>
        <p:nvSpPr>
          <p:cNvPr id="477" name="Shape 477"/>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NUMPY AND PANAS INTRO</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x="0" y="0"/>
          <a:ext cx="0" cy="0"/>
          <a:chOff x="0" y="0"/>
          <a:chExt cx="0" cy="0"/>
        </a:xfrm>
      </p:grpSpPr>
      <p:sp>
        <p:nvSpPr>
          <p:cNvPr id="482" name="Shape 482"/>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With these packages, you can select pieces of data, do basic operations, calculate summary statistics.</a:t>
            </a:r>
          </a:p>
          <a:p>
            <a:pPr lvl="0" marR="0" rtl="0" algn="l">
              <a:spcBef>
                <a:spcPts val="0"/>
              </a:spcBef>
              <a:buNone/>
            </a:pPr>
            <a:r>
              <a:t/>
            </a:r>
            <a:endParaRPr sz="2800">
              <a:latin typeface="Georgia"/>
              <a:ea typeface="Georgia"/>
              <a:cs typeface="Georgia"/>
              <a:sym typeface="Georgia"/>
            </a:endParaRPr>
          </a:p>
          <a:p>
            <a:pPr indent="-256540" lvl="0" marL="203200" rtl="0">
              <a:spcBef>
                <a:spcPts val="0"/>
              </a:spcBef>
              <a:buSzPct val="100000"/>
              <a:buFont typeface="Georgia"/>
              <a:buChar char="‣"/>
            </a:pPr>
            <a:r>
              <a:rPr lang="en-US" sz="2800">
                <a:solidFill>
                  <a:schemeClr val="dk1"/>
                </a:solidFill>
                <a:latin typeface="Georgia"/>
                <a:ea typeface="Georgia"/>
                <a:cs typeface="Georgia"/>
                <a:sym typeface="Georgia"/>
              </a:rPr>
              <a:t>Follow along and code along as we learn about Numpy and Pandas.</a:t>
            </a:r>
          </a:p>
        </p:txBody>
      </p:sp>
      <p:sp>
        <p:nvSpPr>
          <p:cNvPr id="483" name="Shape 483"/>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NUMPY AND PANAS INTRO</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sp>
        <p:nvSpPr>
          <p:cNvPr id="488" name="Shape 488"/>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We often have to merge data together, correct missing data, and plot our findings.</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Once again, follow and code along.</a:t>
            </a:r>
          </a:p>
        </p:txBody>
      </p:sp>
      <p:sp>
        <p:nvSpPr>
          <p:cNvPr id="489" name="Shape 489"/>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NUMPY AND PANAS INTRO</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DEMO	</a:t>
            </a:r>
          </a:p>
        </p:txBody>
      </p:sp>
      <p:sp>
        <p:nvSpPr>
          <p:cNvPr id="495" name="Shape 495"/>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LAB WALKTHROUGH</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I</a:t>
            </a:r>
            <a:r>
              <a:rPr lang="en-US" sz="2800">
                <a:solidFill>
                  <a:srgbClr val="333333"/>
                </a:solidFill>
                <a:latin typeface="Georgia"/>
                <a:ea typeface="Georgia"/>
                <a:cs typeface="Georgia"/>
                <a:sym typeface="Georgia"/>
              </a:rPr>
              <a:t>n this lab, you will merge two datasets, ozone and data</a:t>
            </a:r>
            <a:r>
              <a:rPr lang="en-US" sz="2800">
                <a:solidFill>
                  <a:schemeClr val="dk1"/>
                </a:solidFill>
                <a:latin typeface="Georgia"/>
                <a:ea typeface="Georgia"/>
                <a:cs typeface="Georgia"/>
                <a:sym typeface="Georgia"/>
              </a:rPr>
              <a:t>.</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B</a:t>
            </a:r>
            <a:r>
              <a:rPr lang="en-US" sz="2800">
                <a:solidFill>
                  <a:srgbClr val="333333"/>
                </a:solidFill>
                <a:latin typeface="Georgia"/>
                <a:ea typeface="Georgia"/>
                <a:cs typeface="Georgia"/>
                <a:sym typeface="Georgia"/>
              </a:rPr>
              <a:t>y the end of the lab, you will:</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Merge datasets</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Check basic features of the data</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and drop missing values</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basic stats like mean and max</a:t>
            </a:r>
          </a:p>
        </p:txBody>
      </p:sp>
      <p:sp>
        <p:nvSpPr>
          <p:cNvPr id="501" name="Shape 501"/>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LESSON 2 LAB WALKTHROUGH</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5" name="Shape 505"/>
        <p:cNvGrpSpPr/>
        <p:nvPr/>
      </p:nvGrpSpPr>
      <p:grpSpPr>
        <a:xfrm>
          <a:off x="0" y="0"/>
          <a:ext cx="0" cy="0"/>
          <a:chOff x="0" y="0"/>
          <a:chExt cx="0" cy="0"/>
        </a:xfrm>
      </p:grpSpPr>
      <p:sp>
        <p:nvSpPr>
          <p:cNvPr id="506" name="Shape 506"/>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CONCLUSION</a:t>
            </a:r>
          </a:p>
        </p:txBody>
      </p:sp>
      <p:sp>
        <p:nvSpPr>
          <p:cNvPr id="507" name="Shape 507"/>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TOPIC REVIEW</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1" name="Shape 511"/>
        <p:cNvGrpSpPr/>
        <p:nvPr/>
      </p:nvGrpSpPr>
      <p:grpSpPr>
        <a:xfrm>
          <a:off x="0" y="0"/>
          <a:ext cx="0" cy="0"/>
          <a:chOff x="0" y="0"/>
          <a:chExt cx="0" cy="0"/>
        </a:xfrm>
      </p:grpSpPr>
      <p:sp>
        <p:nvSpPr>
          <p:cNvPr id="512" name="Shape 512"/>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Let’s go through the lab.  Any questions?</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Today, we’ve talked about</a:t>
            </a:r>
          </a:p>
          <a:p>
            <a:pPr lvl="0" marR="0" rtl="0" algn="l">
              <a:spcBef>
                <a:spcPts val="0"/>
              </a:spcBef>
              <a:buNone/>
            </a:pPr>
            <a:r>
              <a:t/>
            </a:r>
            <a:endParaRPr sz="2800">
              <a:latin typeface="Georgia"/>
              <a:ea typeface="Georgia"/>
              <a:cs typeface="Georgia"/>
              <a:sym typeface="Georgia"/>
            </a:endParaRPr>
          </a:p>
          <a:p>
            <a:pPr lvl="1" marR="0" rtl="0" algn="l">
              <a:spcBef>
                <a:spcPts val="0"/>
              </a:spcBef>
              <a:buSzPct val="100000"/>
              <a:buFont typeface="Georgia"/>
            </a:pPr>
            <a:r>
              <a:rPr lang="en-US" sz="2800">
                <a:latin typeface="Georgia"/>
                <a:ea typeface="Georgia"/>
                <a:cs typeface="Georgia"/>
                <a:sym typeface="Georgia"/>
              </a:rPr>
              <a:t>Defining a problem</a:t>
            </a:r>
          </a:p>
          <a:p>
            <a:pPr lvl="0" marR="0" rtl="0" algn="l">
              <a:spcBef>
                <a:spcPts val="0"/>
              </a:spcBef>
              <a:buNone/>
            </a:pPr>
            <a:r>
              <a:t/>
            </a:r>
            <a:endParaRPr sz="2800">
              <a:latin typeface="Georgia"/>
              <a:ea typeface="Georgia"/>
              <a:cs typeface="Georgia"/>
              <a:sym typeface="Georgia"/>
            </a:endParaRPr>
          </a:p>
          <a:p>
            <a:pPr lvl="1" marR="0" rtl="0" algn="l">
              <a:spcBef>
                <a:spcPts val="0"/>
              </a:spcBef>
              <a:buSzPct val="100000"/>
              <a:buFont typeface="Georgia"/>
            </a:pPr>
            <a:r>
              <a:rPr lang="en-US" sz="2800">
                <a:latin typeface="Georgia"/>
                <a:ea typeface="Georgia"/>
                <a:cs typeface="Georgia"/>
                <a:sym typeface="Georgia"/>
              </a:rPr>
              <a:t>Types of data</a:t>
            </a:r>
          </a:p>
          <a:p>
            <a:pPr lvl="0" marR="0" rtl="0" algn="l">
              <a:spcBef>
                <a:spcPts val="0"/>
              </a:spcBef>
              <a:buNone/>
            </a:pPr>
            <a:r>
              <a:t/>
            </a:r>
            <a:endParaRPr sz="2800">
              <a:latin typeface="Georgia"/>
              <a:ea typeface="Georgia"/>
              <a:cs typeface="Georgia"/>
              <a:sym typeface="Georgia"/>
            </a:endParaRPr>
          </a:p>
          <a:p>
            <a:pPr lvl="1" marR="0" rtl="0" algn="l">
              <a:spcBef>
                <a:spcPts val="0"/>
              </a:spcBef>
              <a:buSzPct val="100000"/>
              <a:buFont typeface="Georgia"/>
            </a:pPr>
            <a:r>
              <a:rPr lang="en-US" sz="2800">
                <a:latin typeface="Georgia"/>
                <a:ea typeface="Georgia"/>
                <a:cs typeface="Georgia"/>
                <a:sym typeface="Georgia"/>
              </a:rPr>
              <a:t>Acquiring and parsing data</a:t>
            </a:r>
          </a:p>
          <a:p>
            <a:pPr lvl="0" marR="0" rtl="0" algn="l">
              <a:spcBef>
                <a:spcPts val="0"/>
              </a:spcBef>
              <a:buNone/>
            </a:pPr>
            <a:r>
              <a:t/>
            </a:r>
            <a:endParaRPr sz="2800">
              <a:latin typeface="Georgia"/>
              <a:ea typeface="Georgia"/>
              <a:cs typeface="Georgia"/>
              <a:sym typeface="Georgia"/>
            </a:endParaRPr>
          </a:p>
          <a:p>
            <a:pPr lvl="1" marR="0" rtl="0" algn="l">
              <a:spcBef>
                <a:spcPts val="0"/>
              </a:spcBef>
              <a:buSzPct val="100000"/>
              <a:buFont typeface="Georgia"/>
            </a:pPr>
            <a:r>
              <a:rPr lang="en-US" sz="2800">
                <a:latin typeface="Georgia"/>
                <a:ea typeface="Georgia"/>
                <a:cs typeface="Georgia"/>
                <a:sym typeface="Georgia"/>
              </a:rPr>
              <a:t>Using Pandas</a:t>
            </a:r>
          </a:p>
          <a:p>
            <a:pPr lvl="0" marR="0" rtl="0" algn="l">
              <a:spcBef>
                <a:spcPts val="1000"/>
              </a:spcBef>
              <a:buNone/>
            </a:pPr>
            <a:r>
              <a:t/>
            </a:r>
            <a:endParaRPr sz="2800">
              <a:latin typeface="Georgia"/>
              <a:ea typeface="Georgia"/>
              <a:cs typeface="Georgia"/>
              <a:sym typeface="Georgia"/>
            </a:endParaRPr>
          </a:p>
        </p:txBody>
      </p:sp>
      <p:sp>
        <p:nvSpPr>
          <p:cNvPr id="513" name="Shape 513"/>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REVIEW</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52123"/>
        </a:solidFill>
      </p:bgPr>
    </p:bg>
    <p:spTree>
      <p:nvGrpSpPr>
        <p:cNvPr id="517" name="Shape 517"/>
        <p:cNvGrpSpPr/>
        <p:nvPr/>
      </p:nvGrpSpPr>
      <p:grpSpPr>
        <a:xfrm>
          <a:off x="0" y="0"/>
          <a:ext cx="0" cy="0"/>
          <a:chOff x="0" y="0"/>
          <a:chExt cx="0" cy="0"/>
        </a:xfrm>
      </p:grpSpPr>
      <p:sp>
        <p:nvSpPr>
          <p:cNvPr id="518" name="Shape 518"/>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COURSE</a:t>
            </a:r>
          </a:p>
        </p:txBody>
      </p:sp>
      <p:sp>
        <p:nvSpPr>
          <p:cNvPr id="519" name="Shape 519"/>
          <p:cNvSpPr/>
          <p:nvPr/>
        </p:nvSpPr>
        <p:spPr>
          <a:xfrm>
            <a:off x="635000" y="1473200"/>
            <a:ext cx="11734800" cy="2806799"/>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BEFORE NEXT CLASS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52123"/>
        </a:solidFill>
      </p:bgPr>
    </p:bg>
    <p:spTree>
      <p:nvGrpSpPr>
        <p:cNvPr id="244"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9600" u="none" cap="none" strike="noStrike">
                <a:solidFill>
                  <a:srgbClr val="FFFFFF"/>
                </a:solidFill>
                <a:latin typeface="Oswald"/>
                <a:ea typeface="Oswald"/>
                <a:cs typeface="Oswald"/>
                <a:sym typeface="Oswald"/>
              </a:rPr>
              <a:t>PRE-WORK </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 name="Shape 523"/>
        <p:cNvGrpSpPr/>
        <p:nvPr/>
      </p:nvGrpSpPr>
      <p:grpSpPr>
        <a:xfrm>
          <a:off x="0" y="0"/>
          <a:ext cx="0" cy="0"/>
          <a:chOff x="0" y="0"/>
          <a:chExt cx="0" cy="0"/>
        </a:xfrm>
      </p:grpSpPr>
      <p:sp>
        <p:nvSpPr>
          <p:cNvPr id="524" name="Shape 524"/>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BEFORE NEXT CLASS</a:t>
            </a:r>
          </a:p>
        </p:txBody>
      </p:sp>
      <p:sp>
        <p:nvSpPr>
          <p:cNvPr id="525" name="Shape 525"/>
          <p:cNvSpPr txBox="1"/>
          <p:nvPr>
            <p:ph type="title"/>
          </p:nvPr>
        </p:nvSpPr>
        <p:spPr>
          <a:xfrm>
            <a:off x="635000" y="1473200"/>
            <a:ext cx="11734800" cy="711300"/>
          </a:xfrm>
          <a:prstGeom prst="rect">
            <a:avLst/>
          </a:prstGeom>
          <a:noFill/>
          <a:ln>
            <a:noFill/>
          </a:ln>
        </p:spPr>
        <p:txBody>
          <a:bodyPr anchorCtr="0" anchor="t" bIns="0" lIns="0" rIns="0" tIns="0">
            <a:noAutofit/>
          </a:bodyPr>
          <a:lstStyle/>
          <a:p>
            <a:pPr indent="0" lvl="0" marL="0" marR="0" rtl="0" algn="l">
              <a:lnSpc>
                <a:spcPct val="92592"/>
              </a:lnSpc>
              <a:spcBef>
                <a:spcPts val="0"/>
              </a:spcBef>
              <a:buSzPct val="25000"/>
              <a:buNone/>
            </a:pPr>
            <a:r>
              <a:rPr b="1" lang="en-US" sz="5400">
                <a:latin typeface="Oswald"/>
                <a:ea typeface="Oswald"/>
                <a:cs typeface="Oswald"/>
                <a:sym typeface="Oswald"/>
              </a:rPr>
              <a:t>DUE DATE</a:t>
            </a:r>
          </a:p>
        </p:txBody>
      </p:sp>
      <p:sp>
        <p:nvSpPr>
          <p:cNvPr id="526" name="Shape 526"/>
          <p:cNvSpPr txBox="1"/>
          <p:nvPr>
            <p:ph idx="1" type="body"/>
          </p:nvPr>
        </p:nvSpPr>
        <p:spPr>
          <a:xfrm>
            <a:off x="632056" y="241300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Homework:</a:t>
            </a:r>
          </a:p>
          <a:p>
            <a:pPr indent="-256540" lvl="0" marL="203200" marR="0" rtl="0" algn="l">
              <a:spcBef>
                <a:spcPts val="0"/>
              </a:spcBef>
              <a:buSzPct val="100000"/>
              <a:buFont typeface="Georgia"/>
              <a:buChar char="‣"/>
            </a:pPr>
            <a:r>
              <a:rPr lang="en-US" sz="2800">
                <a:latin typeface="Georgia"/>
                <a:ea typeface="Georgia"/>
                <a:cs typeface="Georgia"/>
                <a:sym typeface="Georgia"/>
              </a:rPr>
              <a:t>Project: Unit 1</a:t>
            </a:r>
          </a:p>
          <a:p>
            <a:pPr lvl="0" marR="0" rtl="0" algn="l">
              <a:spcBef>
                <a:spcPts val="1000"/>
              </a:spcBef>
              <a:buNone/>
            </a:pPr>
            <a:r>
              <a:t/>
            </a:r>
            <a:endParaRPr>
              <a:latin typeface="Georgia"/>
              <a:ea typeface="Georgia"/>
              <a:cs typeface="Georgia"/>
              <a:sym typeface="Georgia"/>
            </a:endParaRP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530" name="Shape 530"/>
        <p:cNvGrpSpPr/>
        <p:nvPr/>
      </p:nvGrpSpPr>
      <p:grpSpPr>
        <a:xfrm>
          <a:off x="0" y="0"/>
          <a:ext cx="0" cy="0"/>
          <a:chOff x="0" y="0"/>
          <a:chExt cx="0" cy="0"/>
        </a:xfrm>
      </p:grpSpPr>
      <p:sp>
        <p:nvSpPr>
          <p:cNvPr id="531" name="Shape 531"/>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LESSON</a:t>
            </a:r>
          </a:p>
        </p:txBody>
      </p:sp>
      <p:sp>
        <p:nvSpPr>
          <p:cNvPr id="532" name="Shape 532"/>
          <p:cNvSpPr/>
          <p:nvPr/>
        </p:nvSpPr>
        <p:spPr>
          <a:xfrm>
            <a:off x="635000" y="1473200"/>
            <a:ext cx="11734800" cy="2806799"/>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CREDITS</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sp>
        <p:nvSpPr>
          <p:cNvPr id="537" name="Shape 537"/>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THANKS FOR THE FOLLOWING</a:t>
            </a:r>
          </a:p>
        </p:txBody>
      </p:sp>
      <p:sp>
        <p:nvSpPr>
          <p:cNvPr id="538" name="Shape 538"/>
          <p:cNvSpPr txBox="1"/>
          <p:nvPr>
            <p:ph type="title"/>
          </p:nvPr>
        </p:nvSpPr>
        <p:spPr>
          <a:xfrm>
            <a:off x="635000" y="1473200"/>
            <a:ext cx="11734800" cy="711300"/>
          </a:xfrm>
          <a:prstGeom prst="rect">
            <a:avLst/>
          </a:prstGeom>
          <a:noFill/>
          <a:ln>
            <a:noFill/>
          </a:ln>
        </p:spPr>
        <p:txBody>
          <a:bodyPr anchorCtr="0" anchor="t" bIns="0" lIns="0" rIns="0" tIns="0">
            <a:noAutofit/>
          </a:bodyPr>
          <a:lstStyle/>
          <a:p>
            <a:pPr indent="0" lvl="0" marL="0" marR="0" rtl="0" algn="l">
              <a:lnSpc>
                <a:spcPct val="92592"/>
              </a:lnSpc>
              <a:spcBef>
                <a:spcPts val="0"/>
              </a:spcBef>
              <a:buSzPct val="25000"/>
              <a:buNone/>
            </a:pPr>
            <a:r>
              <a:rPr b="1" lang="en-US" sz="5400">
                <a:latin typeface="Oswald"/>
                <a:ea typeface="Oswald"/>
                <a:cs typeface="Oswald"/>
                <a:sym typeface="Oswald"/>
              </a:rPr>
              <a:t>CITATIONS</a:t>
            </a:r>
          </a:p>
        </p:txBody>
      </p:sp>
      <p:sp>
        <p:nvSpPr>
          <p:cNvPr id="539" name="Shape 539"/>
          <p:cNvSpPr txBox="1"/>
          <p:nvPr>
            <p:ph idx="1" type="body"/>
          </p:nvPr>
        </p:nvSpPr>
        <p:spPr>
          <a:xfrm>
            <a:off x="632056" y="241300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03200" lvl="0" marL="203200" marR="0" rtl="0" algn="l">
              <a:spcBef>
                <a:spcPts val="0"/>
              </a:spcBef>
              <a:buSzPct val="70000"/>
              <a:buFont typeface="Georgia"/>
              <a:buChar char="‣"/>
            </a:pPr>
            <a:r>
              <a:rPr lang="en-US" sz="2800">
                <a:latin typeface="Georgia"/>
                <a:ea typeface="Georgia"/>
                <a:cs typeface="Georgia"/>
                <a:sym typeface="Georgia"/>
              </a:rPr>
              <a:t>Title, Author: link </a:t>
            </a:r>
          </a:p>
          <a:p>
            <a:pPr indent="-256540" lvl="0" marL="203200" rtl="0">
              <a:spcBef>
                <a:spcPts val="0"/>
              </a:spcBef>
              <a:buSzPct val="100000"/>
              <a:buFont typeface="Georgia"/>
              <a:buChar char="‣"/>
            </a:pPr>
            <a:r>
              <a:rPr lang="en-US" sz="2800">
                <a:solidFill>
                  <a:schemeClr val="dk1"/>
                </a:solidFill>
                <a:latin typeface="Georgia"/>
                <a:ea typeface="Georgia"/>
                <a:cs typeface="Georgia"/>
                <a:sym typeface="Georgia"/>
              </a:rPr>
              <a:t>Title, Author: link </a:t>
            </a:r>
          </a:p>
          <a:p>
            <a:pPr indent="-256540" lvl="0" marL="203200" rtl="0">
              <a:spcBef>
                <a:spcPts val="0"/>
              </a:spcBef>
              <a:buSzPct val="100000"/>
              <a:buFont typeface="Georgia"/>
              <a:buChar char="‣"/>
            </a:pPr>
            <a:r>
              <a:rPr lang="en-US" sz="2800">
                <a:solidFill>
                  <a:schemeClr val="dk1"/>
                </a:solidFill>
                <a:latin typeface="Georgia"/>
                <a:ea typeface="Georgia"/>
                <a:cs typeface="Georgia"/>
                <a:sym typeface="Georgia"/>
              </a:rPr>
              <a:t>Title, Author: link </a:t>
            </a:r>
          </a:p>
          <a:p>
            <a:pPr lvl="0" marR="0" rtl="0" algn="l">
              <a:spcBef>
                <a:spcPts val="1000"/>
              </a:spcBef>
              <a:buNone/>
            </a:pPr>
            <a:r>
              <a:t/>
            </a:r>
            <a:endParaRPr>
              <a:latin typeface="Georgia"/>
              <a:ea typeface="Georgia"/>
              <a:cs typeface="Georgia"/>
              <a:sym typeface="Georgia"/>
            </a:endParaRP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D800"/>
        </a:solidFill>
      </p:bgPr>
    </p:bg>
    <p:spTree>
      <p:nvGrpSpPr>
        <p:cNvPr id="543" name="Shape 543"/>
        <p:cNvGrpSpPr/>
        <p:nvPr/>
      </p:nvGrpSpPr>
      <p:grpSpPr>
        <a:xfrm>
          <a:off x="0" y="0"/>
          <a:ext cx="0" cy="0"/>
          <a:chOff x="0" y="0"/>
          <a:chExt cx="0" cy="0"/>
        </a:xfrm>
      </p:grpSpPr>
      <p:sp>
        <p:nvSpPr>
          <p:cNvPr id="544" name="Shape 544"/>
          <p:cNvSpPr/>
          <p:nvPr/>
        </p:nvSpPr>
        <p:spPr>
          <a:xfrm>
            <a:off x="635000" y="1473200"/>
            <a:ext cx="11734800" cy="1612799"/>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lang="en-US" sz="9000">
                <a:solidFill>
                  <a:srgbClr val="FFFFFF"/>
                </a:solidFill>
                <a:latin typeface="Oswald"/>
                <a:ea typeface="Oswald"/>
                <a:cs typeface="Oswald"/>
                <a:sym typeface="Oswald"/>
              </a:rPr>
              <a:t>Q &amp; A</a:t>
            </a:r>
          </a:p>
        </p:txBody>
      </p:sp>
      <p:cxnSp>
        <p:nvCxnSpPr>
          <p:cNvPr id="545" name="Shape 545"/>
          <p:cNvCxnSpPr/>
          <p:nvPr/>
        </p:nvCxnSpPr>
        <p:spPr>
          <a:xfrm>
            <a:off x="635000" y="635000"/>
            <a:ext cx="11734800" cy="0"/>
          </a:xfrm>
          <a:prstGeom prst="straightConnector1">
            <a:avLst/>
          </a:prstGeom>
          <a:noFill/>
          <a:ln cap="flat" cmpd="sng" w="12700">
            <a:solidFill>
              <a:srgbClr val="FFFFFF"/>
            </a:solidFill>
            <a:prstDash val="solid"/>
            <a:miter/>
            <a:headEnd len="med" w="med" type="none"/>
            <a:tailEnd len="med" w="med" type="none"/>
          </a:ln>
        </p:spPr>
      </p:cxnSp>
      <p:cxnSp>
        <p:nvCxnSpPr>
          <p:cNvPr id="546" name="Shape 546"/>
          <p:cNvCxnSpPr/>
          <p:nvPr/>
        </p:nvCxnSpPr>
        <p:spPr>
          <a:xfrm>
            <a:off x="635000" y="1219200"/>
            <a:ext cx="11734800" cy="0"/>
          </a:xfrm>
          <a:prstGeom prst="straightConnector1">
            <a:avLst/>
          </a:prstGeom>
          <a:noFill/>
          <a:ln cap="flat" cmpd="sng" w="12700">
            <a:solidFill>
              <a:srgbClr val="FFFFFF"/>
            </a:solidFill>
            <a:prstDash val="solid"/>
            <a:miter/>
            <a:headEnd len="med" w="med" type="none"/>
            <a:tailEnd len="med" w="med" type="none"/>
          </a:ln>
        </p:spPr>
      </p:cxnSp>
      <p:sp>
        <p:nvSpPr>
          <p:cNvPr id="547" name="Shape 547"/>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14285"/>
              </a:lnSpc>
              <a:spcBef>
                <a:spcPts val="0"/>
              </a:spcBef>
              <a:buSzPct val="25000"/>
              <a:buNone/>
            </a:pPr>
            <a:r>
              <a:rPr b="1" lang="en-US" sz="2800">
                <a:latin typeface="Oswald"/>
                <a:ea typeface="Oswald"/>
                <a:cs typeface="Oswald"/>
                <a:sym typeface="Oswald"/>
              </a:rPr>
              <a:t>LESSON</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AFC0"/>
        </a:solidFill>
      </p:bgPr>
    </p:bg>
    <p:spTree>
      <p:nvGrpSpPr>
        <p:cNvPr id="551" name="Shape 551"/>
        <p:cNvGrpSpPr/>
        <p:nvPr/>
      </p:nvGrpSpPr>
      <p:grpSpPr>
        <a:xfrm>
          <a:off x="0" y="0"/>
          <a:ext cx="0" cy="0"/>
          <a:chOff x="0" y="0"/>
          <a:chExt cx="0" cy="0"/>
        </a:xfrm>
      </p:grpSpPr>
      <p:sp>
        <p:nvSpPr>
          <p:cNvPr id="552" name="Shape 552"/>
          <p:cNvSpPr/>
          <p:nvPr/>
        </p:nvSpPr>
        <p:spPr>
          <a:xfrm>
            <a:off x="635000" y="1473200"/>
            <a:ext cx="11734800" cy="1612799"/>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lang="en-US" sz="9000">
                <a:solidFill>
                  <a:srgbClr val="FFFFFF"/>
                </a:solidFill>
                <a:latin typeface="Oswald"/>
                <a:ea typeface="Oswald"/>
                <a:cs typeface="Oswald"/>
                <a:sym typeface="Oswald"/>
              </a:rPr>
              <a:t>EXIT TICKET </a:t>
            </a:r>
          </a:p>
          <a:p>
            <a:pPr indent="0" lvl="0" marL="0" marR="0" rtl="0" algn="l">
              <a:lnSpc>
                <a:spcPct val="75000"/>
              </a:lnSpc>
              <a:spcBef>
                <a:spcPts val="0"/>
              </a:spcBef>
              <a:buNone/>
            </a:pPr>
            <a:r>
              <a:t/>
            </a:r>
            <a:endParaRPr b="1" sz="9000">
              <a:solidFill>
                <a:srgbClr val="FFFFFF"/>
              </a:solidFill>
              <a:latin typeface="Impact"/>
              <a:ea typeface="Impact"/>
              <a:cs typeface="Impact"/>
              <a:sym typeface="Impact"/>
            </a:endParaRPr>
          </a:p>
        </p:txBody>
      </p:sp>
      <p:cxnSp>
        <p:nvCxnSpPr>
          <p:cNvPr id="553" name="Shape 553"/>
          <p:cNvCxnSpPr/>
          <p:nvPr/>
        </p:nvCxnSpPr>
        <p:spPr>
          <a:xfrm>
            <a:off x="635000" y="635000"/>
            <a:ext cx="11734800" cy="0"/>
          </a:xfrm>
          <a:prstGeom prst="straightConnector1">
            <a:avLst/>
          </a:prstGeom>
          <a:noFill/>
          <a:ln cap="flat" cmpd="sng" w="12700">
            <a:solidFill>
              <a:srgbClr val="FFFFFF"/>
            </a:solidFill>
            <a:prstDash val="solid"/>
            <a:miter/>
            <a:headEnd len="med" w="med" type="none"/>
            <a:tailEnd len="med" w="med" type="none"/>
          </a:ln>
        </p:spPr>
      </p:cxnSp>
      <p:cxnSp>
        <p:nvCxnSpPr>
          <p:cNvPr id="554" name="Shape 554"/>
          <p:cNvCxnSpPr/>
          <p:nvPr/>
        </p:nvCxnSpPr>
        <p:spPr>
          <a:xfrm>
            <a:off x="635000" y="1219200"/>
            <a:ext cx="11734800" cy="0"/>
          </a:xfrm>
          <a:prstGeom prst="straightConnector1">
            <a:avLst/>
          </a:prstGeom>
          <a:noFill/>
          <a:ln cap="flat" cmpd="sng" w="12700">
            <a:solidFill>
              <a:srgbClr val="FFFFFF"/>
            </a:solidFill>
            <a:prstDash val="solid"/>
            <a:miter/>
            <a:headEnd len="med" w="med" type="none"/>
            <a:tailEnd len="med" w="med" type="none"/>
          </a:ln>
        </p:spPr>
      </p:cxnSp>
      <p:sp>
        <p:nvSpPr>
          <p:cNvPr id="555" name="Shape 555"/>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14285"/>
              </a:lnSpc>
              <a:spcBef>
                <a:spcPts val="0"/>
              </a:spcBef>
              <a:buSzPct val="25000"/>
              <a:buNone/>
            </a:pPr>
            <a:r>
              <a:rPr b="1" lang="en-US" sz="2800">
                <a:latin typeface="Oswald"/>
                <a:ea typeface="Oswald"/>
                <a:cs typeface="Oswald"/>
                <a:sym typeface="Oswald"/>
              </a:rPr>
              <a:t>LESSON</a:t>
            </a:r>
          </a:p>
        </p:txBody>
      </p:sp>
      <p:sp>
        <p:nvSpPr>
          <p:cNvPr id="556" name="Shape 556"/>
          <p:cNvSpPr/>
          <p:nvPr/>
        </p:nvSpPr>
        <p:spPr>
          <a:xfrm>
            <a:off x="3113900" y="4078875"/>
            <a:ext cx="7721699" cy="431700"/>
          </a:xfrm>
          <a:prstGeom prst="rect">
            <a:avLst/>
          </a:prstGeom>
          <a:noFill/>
          <a:ln>
            <a:noFill/>
          </a:ln>
        </p:spPr>
        <p:txBody>
          <a:bodyPr anchorCtr="0" anchor="t" bIns="0" lIns="0" rIns="0" tIns="0">
            <a:noAutofit/>
          </a:bodyPr>
          <a:lstStyle/>
          <a:p>
            <a:pPr indent="0" lvl="0" marL="0" marR="0" rtl="0" algn="l">
              <a:lnSpc>
                <a:spcPct val="114285"/>
              </a:lnSpc>
              <a:spcBef>
                <a:spcPts val="0"/>
              </a:spcBef>
              <a:buSzPct val="25000"/>
              <a:buNone/>
            </a:pPr>
            <a:r>
              <a:rPr b="1" lang="en-US" sz="2800">
                <a:latin typeface="Oswald"/>
                <a:ea typeface="Oswald"/>
                <a:cs typeface="Oswald"/>
                <a:sym typeface="Oswald"/>
              </a:rPr>
              <a:t>DON’T FORGET TO FILL OUT YOUR EXIT TICKET</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x="0" y="0"/>
          <a:ext cx="0" cy="0"/>
          <a:chOff x="0" y="0"/>
          <a:chExt cx="0" cy="0"/>
        </a:xfrm>
      </p:grpSpPr>
      <p:sp>
        <p:nvSpPr>
          <p:cNvPr id="561" name="Shape 561"/>
          <p:cNvSpPr/>
          <p:nvPr/>
        </p:nvSpPr>
        <p:spPr>
          <a:xfrm>
            <a:off x="635000" y="736600"/>
            <a:ext cx="7721599" cy="431799"/>
          </a:xfrm>
          <a:prstGeom prst="rect">
            <a:avLst/>
          </a:prstGeom>
          <a:noFill/>
          <a:ln>
            <a:noFill/>
          </a:ln>
        </p:spPr>
        <p:txBody>
          <a:bodyPr anchorCtr="0" anchor="t" bIns="0" lIns="0" rIns="0" tIns="0">
            <a:noAutofit/>
          </a:bodyPr>
          <a:lstStyle/>
          <a:p>
            <a:pPr indent="0" lvl="0" marL="0" marR="0" rtl="0" algn="l">
              <a:lnSpc>
                <a:spcPct val="114285"/>
              </a:lnSpc>
              <a:spcBef>
                <a:spcPts val="0"/>
              </a:spcBef>
              <a:buSzPct val="25000"/>
              <a:buNone/>
            </a:pPr>
            <a:r>
              <a:rPr b="1" i="0" lang="en-US" sz="2800" u="none" cap="none" strike="noStrike">
                <a:solidFill>
                  <a:srgbClr val="FFFFFF"/>
                </a:solidFill>
                <a:latin typeface="Oswald"/>
                <a:ea typeface="Oswald"/>
                <a:cs typeface="Oswald"/>
                <a:sym typeface="Oswald"/>
              </a:rPr>
              <a:t>THANKS!</a:t>
            </a:r>
          </a:p>
        </p:txBody>
      </p:sp>
      <p:cxnSp>
        <p:nvCxnSpPr>
          <p:cNvPr id="562" name="Shape 562"/>
          <p:cNvCxnSpPr/>
          <p:nvPr/>
        </p:nvCxnSpPr>
        <p:spPr>
          <a:xfrm>
            <a:off x="635000" y="635000"/>
            <a:ext cx="11734800" cy="11"/>
          </a:xfrm>
          <a:prstGeom prst="straightConnector1">
            <a:avLst/>
          </a:prstGeom>
          <a:noFill/>
          <a:ln cap="flat" cmpd="sng" w="12700">
            <a:solidFill>
              <a:srgbClr val="FFFFFF"/>
            </a:solidFill>
            <a:prstDash val="solid"/>
            <a:miter/>
            <a:headEnd len="med" w="med" type="none"/>
            <a:tailEnd len="med" w="med" type="none"/>
          </a:ln>
        </p:spPr>
      </p:cxnSp>
      <p:cxnSp>
        <p:nvCxnSpPr>
          <p:cNvPr id="563" name="Shape 563"/>
          <p:cNvCxnSpPr/>
          <p:nvPr/>
        </p:nvCxnSpPr>
        <p:spPr>
          <a:xfrm>
            <a:off x="635000" y="1219200"/>
            <a:ext cx="11734800" cy="11"/>
          </a:xfrm>
          <a:prstGeom prst="straightConnector1">
            <a:avLst/>
          </a:prstGeom>
          <a:noFill/>
          <a:ln cap="flat" cmpd="sng" w="12700">
            <a:solidFill>
              <a:srgbClr val="FFFFFF"/>
            </a:solidFill>
            <a:prstDash val="solid"/>
            <a:miter/>
            <a:headEnd len="med" w="med" type="none"/>
            <a:tailEnd len="med" w="med" type="none"/>
          </a:ln>
        </p:spPr>
      </p:cxnSp>
      <p:sp>
        <p:nvSpPr>
          <p:cNvPr id="564" name="Shape 564"/>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One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Two</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Three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Four</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Five</a:t>
            </a:r>
          </a:p>
        </p:txBody>
      </p:sp>
      <p:sp>
        <p:nvSpPr>
          <p:cNvPr id="565" name="Shape 565"/>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One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Two</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Three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Four</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Five</a:t>
            </a:r>
          </a:p>
        </p:txBody>
      </p:sp>
      <p:sp>
        <p:nvSpPr>
          <p:cNvPr id="566" name="Shape 566"/>
          <p:cNvSpPr/>
          <p:nvPr/>
        </p:nvSpPr>
        <p:spPr>
          <a:xfrm>
            <a:off x="635000" y="1587500"/>
            <a:ext cx="11734800" cy="596900"/>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3600" u="none" cap="none" strike="noStrike">
                <a:solidFill>
                  <a:srgbClr val="FFFFFF"/>
                </a:solidFill>
                <a:latin typeface="Oswald"/>
                <a:ea typeface="Oswald"/>
                <a:cs typeface="Oswald"/>
                <a:sym typeface="Oswald"/>
              </a:rPr>
              <a:t>NAME</a:t>
            </a:r>
          </a:p>
        </p:txBody>
      </p:sp>
      <p:sp>
        <p:nvSpPr>
          <p:cNvPr id="567" name="Shape 567"/>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FFFFFF"/>
              </a:buClr>
              <a:buSzPct val="85000"/>
              <a:buFont typeface="Georgia"/>
              <a:buChar char="‣"/>
            </a:pPr>
            <a:r>
              <a:rPr b="0" i="0" lang="en-US" sz="2500" u="none" cap="none" strike="noStrike">
                <a:solidFill>
                  <a:srgbClr val="FFFFFF"/>
                </a:solidFill>
                <a:latin typeface="Georgia"/>
                <a:ea typeface="Georgia"/>
                <a:cs typeface="Georgia"/>
                <a:sym typeface="Georgia"/>
              </a:rPr>
              <a:t>Optional Information:</a:t>
            </a:r>
          </a:p>
          <a:p>
            <a:pPr indent="-177800" lvl="1" marL="177800" marR="0" rtl="0" algn="l">
              <a:lnSpc>
                <a:spcPct val="110000"/>
              </a:lnSpc>
              <a:spcBef>
                <a:spcPts val="400"/>
              </a:spcBef>
              <a:buClr>
                <a:srgbClr val="FFFFFF"/>
              </a:buClr>
              <a:buSzPct val="85000"/>
              <a:buFont typeface="Georgia"/>
              <a:buChar char="‣"/>
            </a:pPr>
            <a:r>
              <a:rPr b="0" i="0" lang="en-US" sz="2500" u="none" cap="none" strike="noStrike">
                <a:solidFill>
                  <a:srgbClr val="FFFFFF"/>
                </a:solidFill>
                <a:latin typeface="Georgia"/>
                <a:ea typeface="Georgia"/>
                <a:cs typeface="Georgia"/>
                <a:sym typeface="Georgia"/>
              </a:rPr>
              <a:t>Email?</a:t>
            </a:r>
          </a:p>
          <a:p>
            <a:pPr indent="-177800" lvl="1" marL="177800" marR="0" rtl="0" algn="l">
              <a:lnSpc>
                <a:spcPct val="110000"/>
              </a:lnSpc>
              <a:spcBef>
                <a:spcPts val="400"/>
              </a:spcBef>
              <a:buClr>
                <a:srgbClr val="FFFFFF"/>
              </a:buClr>
              <a:buSzPct val="85000"/>
              <a:buFont typeface="Georgia"/>
              <a:buChar char="‣"/>
            </a:pPr>
            <a:r>
              <a:rPr b="0" i="0" lang="en-US" sz="2500" u="none" cap="none" strike="noStrike">
                <a:solidFill>
                  <a:srgbClr val="FFFFFF"/>
                </a:solidFill>
                <a:latin typeface="Georgia"/>
                <a:ea typeface="Georgia"/>
                <a:cs typeface="Georgia"/>
                <a:sym typeface="Georgia"/>
              </a:rPr>
              <a:t>Website?</a:t>
            </a:r>
          </a:p>
          <a:p>
            <a:pPr indent="-177800" lvl="1" marL="177800" marR="0" rtl="0" algn="l">
              <a:lnSpc>
                <a:spcPct val="110000"/>
              </a:lnSpc>
              <a:spcBef>
                <a:spcPts val="400"/>
              </a:spcBef>
              <a:buClr>
                <a:srgbClr val="FFFFFF"/>
              </a:buClr>
              <a:buSzPct val="85000"/>
              <a:buFont typeface="Georgia"/>
              <a:buChar char="‣"/>
            </a:pPr>
            <a:r>
              <a:rPr b="0" i="0" lang="en-US" sz="2500" u="none" cap="none" strike="noStrike">
                <a:solidFill>
                  <a:srgbClr val="FFFFFF"/>
                </a:solidFill>
                <a:latin typeface="Georgia"/>
                <a:ea typeface="Georgia"/>
                <a:cs typeface="Georgia"/>
                <a:sym typeface="Georgia"/>
              </a:rPr>
              <a:t>Twitter?</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PRE-WORK REVIEW</a:t>
            </a:r>
          </a:p>
        </p:txBody>
      </p:sp>
      <p:sp>
        <p:nvSpPr>
          <p:cNvPr id="252" name="Shape 252"/>
          <p:cNvSpPr txBox="1"/>
          <p:nvPr>
            <p:ph idx="1" type="body"/>
          </p:nvPr>
        </p:nvSpPr>
        <p:spPr>
          <a:xfrm>
            <a:off x="635006" y="95800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Create and open an iPython Notebook</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Complete the Python pre-work</a:t>
            </a:r>
          </a:p>
          <a:p>
            <a:pPr lvl="0" marR="0" rtl="0" algn="l">
              <a:spcBef>
                <a:spcPts val="1000"/>
              </a:spcBef>
              <a:buNone/>
            </a:pPr>
            <a:r>
              <a:t/>
            </a:r>
            <a:endParaRPr sz="2800">
              <a:latin typeface="Georgia"/>
              <a:ea typeface="Georgia"/>
              <a:cs typeface="Georgia"/>
              <a:sym typeface="Georgia"/>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p:nvPr/>
        </p:nvSpPr>
        <p:spPr>
          <a:xfrm>
            <a:off x="635000" y="736600"/>
            <a:ext cx="10160000" cy="431799"/>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anchorCtr="0" anchor="t" bIns="0" lIns="0" rIns="0" tIns="0">
            <a:noAutofit/>
          </a:bodyPr>
          <a:lstStyle/>
          <a:p>
            <a:pPr lvl="0" rtl="0">
              <a:lnSpc>
                <a:spcPct val="75000"/>
              </a:lnSpc>
              <a:spcBef>
                <a:spcPts val="0"/>
              </a:spcBef>
              <a:buClr>
                <a:schemeClr val="dk1"/>
              </a:buClr>
              <a:buSzPct val="25000"/>
              <a:buFont typeface="Arial"/>
              <a:buNone/>
            </a:pPr>
            <a:r>
              <a:rPr b="1" lang="en-US" sz="9600">
                <a:solidFill>
                  <a:schemeClr val="lt1"/>
                </a:solidFill>
                <a:latin typeface="Oswald"/>
                <a:ea typeface="Oswald"/>
                <a:cs typeface="Oswald"/>
                <a:sym typeface="Oswald"/>
              </a:rPr>
              <a:t>EXPERIMENTAL DESIGN AND PANDAS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lvl="0" marR="0" rtl="0" algn="l">
              <a:spcBef>
                <a:spcPts val="0"/>
              </a:spcBef>
              <a:buNone/>
            </a:pPr>
            <a:r>
              <a:rPr lang="en-US" sz="2800">
                <a:latin typeface="Georgia"/>
                <a:ea typeface="Georgia"/>
                <a:cs typeface="Georgia"/>
                <a:sym typeface="Georgia"/>
              </a:rPr>
              <a:t>The steps:</a:t>
            </a:r>
          </a:p>
          <a:p>
            <a:pPr lvl="0" marR="0" rtl="0" algn="l">
              <a:spcBef>
                <a:spcPts val="0"/>
              </a:spcBef>
              <a:buNone/>
            </a:pPr>
            <a:r>
              <a:t/>
            </a:r>
            <a:endParaRPr sz="2800">
              <a:latin typeface="Georgia"/>
              <a:ea typeface="Georgia"/>
              <a:cs typeface="Georgia"/>
              <a:sym typeface="Georgia"/>
            </a:endParaRPr>
          </a:p>
          <a:p>
            <a:pPr indent="-406400" lvl="0" marL="457200" marR="0" rtl="0" algn="l">
              <a:spcBef>
                <a:spcPts val="0"/>
              </a:spcBef>
              <a:buSzPct val="100000"/>
              <a:buFont typeface="Georgia"/>
              <a:buAutoNum type="arabicPeriod"/>
            </a:pPr>
            <a:r>
              <a:rPr lang="en-US" sz="2800">
                <a:latin typeface="Georgia"/>
                <a:ea typeface="Georgia"/>
                <a:cs typeface="Georgia"/>
                <a:sym typeface="Georgia"/>
              </a:rPr>
              <a:t>Identify the problem</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Acquire the data</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Parse the data</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Mine the data</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Refine the data</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Build a data model</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Present the results</a:t>
            </a:r>
          </a:p>
        </p:txBody>
      </p:sp>
      <p:sp>
        <p:nvSpPr>
          <p:cNvPr id="264" name="Shape 264"/>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LET’S REVIEW THE DATA SCIENCE WORKFLOW</a:t>
            </a:r>
          </a:p>
        </p:txBody>
      </p:sp>
      <p:pic>
        <p:nvPicPr>
          <p:cNvPr id="265" name="Shape 265"/>
          <p:cNvPicPr preferRelativeResize="0"/>
          <p:nvPr/>
        </p:nvPicPr>
        <p:blipFill>
          <a:blip r:embed="rId3">
            <a:alphaModFix/>
          </a:blip>
          <a:stretch>
            <a:fillRect/>
          </a:stretch>
        </p:blipFill>
        <p:spPr>
          <a:xfrm>
            <a:off x="5604000" y="1272925"/>
            <a:ext cx="4264698" cy="5648576"/>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TODAY</a:t>
            </a:r>
          </a:p>
        </p:txBody>
      </p:sp>
      <p:sp>
        <p:nvSpPr>
          <p:cNvPr id="271" name="Shape 271"/>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We’re going to focus on steps 1-2 (Identify the Problem and Acquire the Data).</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We’ll cover steps 3-5 in the next few classes</a:t>
            </a:r>
          </a:p>
          <a:p>
            <a:pPr lvl="0" marR="0" rtl="0" algn="l">
              <a:spcBef>
                <a:spcPts val="1000"/>
              </a:spcBef>
              <a:buNone/>
            </a:pPr>
            <a:r>
              <a:t/>
            </a:r>
            <a:endParaRPr sz="2800">
              <a:latin typeface="Georgia"/>
              <a:ea typeface="Georgia"/>
              <a:cs typeface="Georgia"/>
              <a:sym typeface="Georgia"/>
            </a:endParaRPr>
          </a:p>
        </p:txBody>
      </p:sp>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